
<file path=[Content_Types].xml><?xml version="1.0" encoding="utf-8"?>
<Types xmlns="http://schemas.openxmlformats.org/package/2006/content-types">
  <Default Extension="xml" ContentType="application/xml"/>
  <Default Extension="jpeg" ContentType="image/jpeg"/>
  <Default Extension="png" ContentType="image/png"/>
  <Default Extension="jpg" ContentType="image/jpeg"/>
  <Default Extension="emf" ContentType="image/x-emf"/>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8"/>
  </p:notesMasterIdLst>
  <p:sldIdLst>
    <p:sldId id="264" r:id="rId2"/>
    <p:sldId id="268" r:id="rId3"/>
    <p:sldId id="267" r:id="rId4"/>
    <p:sldId id="269" r:id="rId5"/>
    <p:sldId id="266" r:id="rId6"/>
    <p:sldId id="271" r:id="rId7"/>
    <p:sldId id="272" r:id="rId8"/>
    <p:sldId id="273" r:id="rId9"/>
    <p:sldId id="270" r:id="rId10"/>
    <p:sldId id="256" r:id="rId11"/>
    <p:sldId id="260" r:id="rId12"/>
    <p:sldId id="257" r:id="rId13"/>
    <p:sldId id="258" r:id="rId14"/>
    <p:sldId id="259" r:id="rId15"/>
    <p:sldId id="274" r:id="rId16"/>
    <p:sldId id="265" r:id="rId1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Poole, Jane (ILRI - ICRAF)" initials="PJ(-I" lastIdx="2"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99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044" autoAdjust="0"/>
    <p:restoredTop sz="46871" autoAdjust="0"/>
  </p:normalViewPr>
  <p:slideViewPr>
    <p:cSldViewPr snapToGrid="0">
      <p:cViewPr varScale="1">
        <p:scale>
          <a:sx n="57" d="100"/>
          <a:sy n="57" d="100"/>
        </p:scale>
        <p:origin x="3296" y="176"/>
      </p:cViewPr>
      <p:guideLst/>
    </p:cSldViewPr>
  </p:slideViewPr>
  <p:notesTextViewPr>
    <p:cViewPr>
      <p:scale>
        <a:sx n="200" d="100"/>
        <a:sy n="200" d="100"/>
      </p:scale>
      <p:origin x="0" y="0"/>
    </p:cViewPr>
  </p:notesTextViewPr>
  <p:notesViewPr>
    <p:cSldViewPr snapToGrid="0">
      <p:cViewPr varScale="1">
        <p:scale>
          <a:sx n="99" d="100"/>
          <a:sy n="99" d="100"/>
        </p:scale>
        <p:origin x="4272" y="184"/>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presProps" Target="presProps.xml"/><Relationship Id="rId21" Type="http://schemas.openxmlformats.org/officeDocument/2006/relationships/viewProps" Target="viewProps.xml"/><Relationship Id="rId22" Type="http://schemas.openxmlformats.org/officeDocument/2006/relationships/theme" Target="theme/theme1.xml"/><Relationship Id="rId23" Type="http://schemas.openxmlformats.org/officeDocument/2006/relationships/tableStyles" Target="tableStyles.xml"/><Relationship Id="rId27" Type="http://schemas.microsoft.com/office/2015/10/relationships/revisionInfo" Target="revisionInfo.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notesMaster" Target="notesMasters/notesMaster1.xml"/><Relationship Id="rId19" Type="http://schemas.openxmlformats.org/officeDocument/2006/relationships/commentAuthors" Target="commentAuthor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F042785-A96C-4B10-937D-A4919A5174F2}" type="datetimeFigureOut">
              <a:rPr lang="en-GB" smtClean="0"/>
              <a:t>14/12/2017</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2D85AC2-56A2-4C90-9CD1-D9278B8B4383}" type="slidenum">
              <a:rPr lang="en-GB" smtClean="0"/>
              <a:t>‹#›</a:t>
            </a:fld>
            <a:endParaRPr lang="en-GB"/>
          </a:p>
        </p:txBody>
      </p:sp>
    </p:spTree>
    <p:extLst>
      <p:ext uri="{BB962C8B-B14F-4D97-AF65-F5344CB8AC3E}">
        <p14:creationId xmlns:p14="http://schemas.microsoft.com/office/powerpoint/2010/main" val="20509974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2D85AC2-56A2-4C90-9CD1-D9278B8B4383}" type="slidenum">
              <a:rPr lang="en-GB" smtClean="0"/>
              <a:t>1</a:t>
            </a:fld>
            <a:endParaRPr lang="en-GB" dirty="0"/>
          </a:p>
        </p:txBody>
      </p:sp>
    </p:spTree>
    <p:extLst>
      <p:ext uri="{BB962C8B-B14F-4D97-AF65-F5344CB8AC3E}">
        <p14:creationId xmlns:p14="http://schemas.microsoft.com/office/powerpoint/2010/main" val="139469820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i="0" u="none" strike="noStrike" kern="1200" baseline="0" dirty="0">
                <a:solidFill>
                  <a:schemeClr val="tx1"/>
                </a:solidFill>
                <a:latin typeface="+mn-lt"/>
                <a:ea typeface="+mn-ea"/>
                <a:cs typeface="+mn-cs"/>
              </a:rPr>
              <a:t>1. Relevance </a:t>
            </a:r>
            <a:r>
              <a:rPr lang="en-US" sz="1200" b="0" i="0" u="none" strike="noStrike" kern="1200" baseline="0" dirty="0">
                <a:solidFill>
                  <a:schemeClr val="tx1"/>
                </a:solidFill>
                <a:latin typeface="+mn-lt"/>
                <a:ea typeface="+mn-ea"/>
                <a:cs typeface="+mn-cs"/>
              </a:rPr>
              <a:t>refers to the importance, significance and usefulness of the research objectives, processes and findings to the problem context and to society, associated with our comparative advantage to address the problems. It incorporates strategic stakeholder engagement, original and socially relevant research aligned to national and regional priorities, as well as the SRF and SDGs. It also recognizes the importance of IPGs</a:t>
            </a:r>
          </a:p>
          <a:p>
            <a:r>
              <a:rPr lang="en-US" sz="1200" b="1" i="0" u="none" strike="noStrike" kern="1200" baseline="0" dirty="0">
                <a:solidFill>
                  <a:schemeClr val="tx1"/>
                </a:solidFill>
                <a:latin typeface="+mn-lt"/>
                <a:ea typeface="+mn-ea"/>
                <a:cs typeface="+mn-cs"/>
              </a:rPr>
              <a:t>2. Scientific credibility </a:t>
            </a:r>
            <a:r>
              <a:rPr lang="en-US" sz="1200" b="0" i="0" u="none" strike="noStrike" kern="1200" baseline="0" dirty="0">
                <a:solidFill>
                  <a:schemeClr val="tx1"/>
                </a:solidFill>
                <a:latin typeface="+mn-lt"/>
                <a:ea typeface="+mn-ea"/>
                <a:cs typeface="+mn-cs"/>
              </a:rPr>
              <a:t>requires that research findings be robust and that sources of knowledge be dependable and sound. This includes a clear demonstration that data used are accurate, that the methods used to procure the data are fit for purpose, and that findings are clearly presented and logically interpreted. It also recognizes the importance of good scientific practice, </a:t>
            </a:r>
            <a:r>
              <a:rPr lang="en-GB" sz="1200" b="0" i="0" u="none" strike="noStrike" kern="1200" baseline="0" dirty="0">
                <a:solidFill>
                  <a:schemeClr val="tx1"/>
                </a:solidFill>
                <a:latin typeface="+mn-lt"/>
                <a:ea typeface="+mn-ea"/>
                <a:cs typeface="+mn-cs"/>
              </a:rPr>
              <a:t>such as peer review.</a:t>
            </a:r>
          </a:p>
          <a:p>
            <a:r>
              <a:rPr lang="en-US" sz="1200" b="1" i="0" u="none" strike="noStrike" kern="1200" baseline="0" dirty="0">
                <a:solidFill>
                  <a:schemeClr val="tx1"/>
                </a:solidFill>
                <a:latin typeface="+mn-lt"/>
                <a:ea typeface="+mn-ea"/>
                <a:cs typeface="+mn-cs"/>
              </a:rPr>
              <a:t>3. Legitimacy </a:t>
            </a:r>
            <a:r>
              <a:rPr lang="en-US" sz="1200" b="0" i="0" u="none" strike="noStrike" kern="1200" baseline="0" dirty="0">
                <a:solidFill>
                  <a:schemeClr val="tx1"/>
                </a:solidFill>
                <a:latin typeface="+mn-lt"/>
                <a:ea typeface="+mn-ea"/>
                <a:cs typeface="+mn-cs"/>
              </a:rPr>
              <a:t>means that the research process is fair and ethical and perceived as such. It suggests transparency/lack of conflict of interest, recognition of responsibilities that go with public funding, genuine recognition of partners’ contributions as well as partnerships built on trust.</a:t>
            </a:r>
          </a:p>
          <a:p>
            <a:r>
              <a:rPr lang="en-US" sz="1200" b="1" i="0" u="none" strike="noStrike" kern="1200" baseline="0" dirty="0">
                <a:solidFill>
                  <a:schemeClr val="tx1"/>
                </a:solidFill>
                <a:latin typeface="+mn-lt"/>
                <a:ea typeface="+mn-ea"/>
                <a:cs typeface="+mn-cs"/>
              </a:rPr>
              <a:t>4. Effectiveness </a:t>
            </a:r>
            <a:r>
              <a:rPr lang="en-US" sz="1200" b="0" i="0" u="none" strike="noStrike" kern="1200" baseline="0" dirty="0">
                <a:solidFill>
                  <a:schemeClr val="tx1"/>
                </a:solidFill>
                <a:latin typeface="+mn-lt"/>
                <a:ea typeface="+mn-ea"/>
                <a:cs typeface="+mn-cs"/>
              </a:rPr>
              <a:t>means that research generates knowledge, products and services with high potential to address a problem and contribute to innovations and solutions. It implies that research is designed, implemented and positioned for use within a dynamic theory of change, with appropriate leadership, capacity development and support to the enabling environment to translate knowledge to use and to help generate </a:t>
            </a:r>
            <a:r>
              <a:rPr lang="en-GB" sz="1200" b="0" i="0" u="none" strike="noStrike" kern="1200" baseline="0" dirty="0">
                <a:solidFill>
                  <a:schemeClr val="tx1"/>
                </a:solidFill>
                <a:latin typeface="+mn-lt"/>
                <a:ea typeface="+mn-ea"/>
                <a:cs typeface="+mn-cs"/>
              </a:rPr>
              <a:t>desired outcomes.</a:t>
            </a:r>
            <a:endParaRPr lang="en-GB" dirty="0"/>
          </a:p>
        </p:txBody>
      </p:sp>
      <p:sp>
        <p:nvSpPr>
          <p:cNvPr id="4" name="Slide Number Placeholder 3"/>
          <p:cNvSpPr>
            <a:spLocks noGrp="1"/>
          </p:cNvSpPr>
          <p:nvPr>
            <p:ph type="sldNum" sz="quarter" idx="10"/>
          </p:nvPr>
        </p:nvSpPr>
        <p:spPr/>
        <p:txBody>
          <a:bodyPr/>
          <a:lstStyle/>
          <a:p>
            <a:fld id="{82D85AC2-56A2-4C90-9CD1-D9278B8B4383}" type="slidenum">
              <a:rPr lang="en-GB" smtClean="0"/>
              <a:t>10</a:t>
            </a:fld>
            <a:endParaRPr lang="en-GB"/>
          </a:p>
        </p:txBody>
      </p:sp>
    </p:spTree>
    <p:extLst>
      <p:ext uri="{BB962C8B-B14F-4D97-AF65-F5344CB8AC3E}">
        <p14:creationId xmlns:p14="http://schemas.microsoft.com/office/powerpoint/2010/main" val="409193002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82D85AC2-56A2-4C90-9CD1-D9278B8B4383}" type="slidenum">
              <a:rPr lang="en-GB" smtClean="0"/>
              <a:t>11</a:t>
            </a:fld>
            <a:endParaRPr lang="en-GB"/>
          </a:p>
        </p:txBody>
      </p:sp>
    </p:spTree>
    <p:extLst>
      <p:ext uri="{BB962C8B-B14F-4D97-AF65-F5344CB8AC3E}">
        <p14:creationId xmlns:p14="http://schemas.microsoft.com/office/powerpoint/2010/main" val="217352540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Sphere of control – we plan in the POWB (old table 4) and report in AR; includes some of the Common Indicators (people reached, trained etc.) + </a:t>
            </a:r>
            <a:r>
              <a:rPr lang="en-US" dirty="0">
                <a:solidFill>
                  <a:srgbClr val="FF0000"/>
                </a:solidFill>
              </a:rPr>
              <a:t>QoR4D indicators not yet defined (don’t want to add more so should be embedded within system level indicators and/or internal research M&amp;E of the program – e.g. ToC</a:t>
            </a:r>
          </a:p>
          <a:p>
            <a:pPr marL="171450" indent="-171450">
              <a:buFont typeface="Arial" panose="020B0604020202020204" pitchFamily="34" charset="0"/>
              <a:buChar char="•"/>
            </a:pPr>
            <a:r>
              <a:rPr lang="en-US" dirty="0"/>
              <a:t>Sphere of influence – we plan in the POWB (old tables 2 &amp; 3) and report in AR; includes ‘Outcome stories’ &amp; outcome evaluations, and some of the Common Indicators (innovations, policies etc.)</a:t>
            </a:r>
          </a:p>
          <a:p>
            <a:pPr marL="171450" indent="-171450">
              <a:buFont typeface="Arial" panose="020B0604020202020204" pitchFamily="34" charset="0"/>
              <a:buChar char="•"/>
            </a:pPr>
            <a:r>
              <a:rPr lang="en-US" dirty="0"/>
              <a:t>Sphere of interest – we plan for ex-post impact studies (project based, SPIA-led etc.)and report in AR; includes ex-ante Common Indicators; unclear if we’ll also report on ‘Targets’</a:t>
            </a:r>
            <a:endParaRPr lang="en-GB" dirty="0"/>
          </a:p>
        </p:txBody>
      </p:sp>
      <p:sp>
        <p:nvSpPr>
          <p:cNvPr id="4" name="Slide Number Placeholder 3"/>
          <p:cNvSpPr>
            <a:spLocks noGrp="1"/>
          </p:cNvSpPr>
          <p:nvPr>
            <p:ph type="sldNum" sz="quarter" idx="10"/>
          </p:nvPr>
        </p:nvSpPr>
        <p:spPr/>
        <p:txBody>
          <a:bodyPr/>
          <a:lstStyle/>
          <a:p>
            <a:fld id="{82D85AC2-56A2-4C90-9CD1-D9278B8B4383}" type="slidenum">
              <a:rPr lang="en-GB" smtClean="0"/>
              <a:t>12</a:t>
            </a:fld>
            <a:endParaRPr lang="en-GB"/>
          </a:p>
        </p:txBody>
      </p:sp>
    </p:spTree>
    <p:extLst>
      <p:ext uri="{BB962C8B-B14F-4D97-AF65-F5344CB8AC3E}">
        <p14:creationId xmlns:p14="http://schemas.microsoft.com/office/powerpoint/2010/main" val="367277970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82D85AC2-56A2-4C90-9CD1-D9278B8B4383}" type="slidenum">
              <a:rPr lang="en-GB" smtClean="0"/>
              <a:t>13</a:t>
            </a:fld>
            <a:endParaRPr lang="en-GB"/>
          </a:p>
        </p:txBody>
      </p:sp>
    </p:spTree>
    <p:extLst>
      <p:ext uri="{BB962C8B-B14F-4D97-AF65-F5344CB8AC3E}">
        <p14:creationId xmlns:p14="http://schemas.microsoft.com/office/powerpoint/2010/main" val="85148991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p:txBody>
      </p:sp>
      <p:sp>
        <p:nvSpPr>
          <p:cNvPr id="4" name="Slide Number Placeholder 3"/>
          <p:cNvSpPr>
            <a:spLocks noGrp="1"/>
          </p:cNvSpPr>
          <p:nvPr>
            <p:ph type="sldNum" sz="quarter" idx="10"/>
          </p:nvPr>
        </p:nvSpPr>
        <p:spPr/>
        <p:txBody>
          <a:bodyPr/>
          <a:lstStyle/>
          <a:p>
            <a:pPr>
              <a:defRPr/>
            </a:pPr>
            <a:fld id="{FB19D8D5-7C69-EB4A-9EDB-E45BA6A265E2}" type="slidenum">
              <a:rPr lang="en-US" smtClean="0"/>
              <a:pPr>
                <a:defRPr/>
              </a:pPr>
              <a:t>15</a:t>
            </a:fld>
            <a:endParaRPr lang="en-US"/>
          </a:p>
        </p:txBody>
      </p:sp>
    </p:spTree>
    <p:extLst>
      <p:ext uri="{BB962C8B-B14F-4D97-AF65-F5344CB8AC3E}">
        <p14:creationId xmlns:p14="http://schemas.microsoft.com/office/powerpoint/2010/main" val="124501943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2D85AC2-56A2-4C90-9CD1-D9278B8B4383}" type="slidenum">
              <a:rPr lang="en-GB" smtClean="0"/>
              <a:t>16</a:t>
            </a:fld>
            <a:endParaRPr lang="en-GB"/>
          </a:p>
        </p:txBody>
      </p:sp>
    </p:spTree>
    <p:extLst>
      <p:ext uri="{BB962C8B-B14F-4D97-AF65-F5344CB8AC3E}">
        <p14:creationId xmlns:p14="http://schemas.microsoft.com/office/powerpoint/2010/main" val="159389044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FB19D8D5-7C69-EB4A-9EDB-E45BA6A265E2}" type="slidenum">
              <a:rPr lang="en-US" smtClean="0"/>
              <a:pPr>
                <a:defRPr/>
              </a:pPr>
              <a:t>2</a:t>
            </a:fld>
            <a:endParaRPr lang="en-US"/>
          </a:p>
        </p:txBody>
      </p:sp>
    </p:spTree>
    <p:extLst>
      <p:ext uri="{BB962C8B-B14F-4D97-AF65-F5344CB8AC3E}">
        <p14:creationId xmlns:p14="http://schemas.microsoft.com/office/powerpoint/2010/main" val="140998262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FB19D8D5-7C69-EB4A-9EDB-E45BA6A265E2}" type="slidenum">
              <a:rPr lang="en-US" smtClean="0"/>
              <a:pPr>
                <a:defRPr/>
              </a:pPr>
              <a:t>3</a:t>
            </a:fld>
            <a:endParaRPr lang="en-US"/>
          </a:p>
        </p:txBody>
      </p:sp>
    </p:spTree>
    <p:extLst>
      <p:ext uri="{BB962C8B-B14F-4D97-AF65-F5344CB8AC3E}">
        <p14:creationId xmlns:p14="http://schemas.microsoft.com/office/powerpoint/2010/main" val="165275143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FB19D8D5-7C69-EB4A-9EDB-E45BA6A265E2}" type="slidenum">
              <a:rPr lang="en-US" smtClean="0"/>
              <a:pPr>
                <a:defRPr/>
              </a:pPr>
              <a:t>4</a:t>
            </a:fld>
            <a:endParaRPr lang="en-US"/>
          </a:p>
        </p:txBody>
      </p:sp>
    </p:spTree>
    <p:extLst>
      <p:ext uri="{BB962C8B-B14F-4D97-AF65-F5344CB8AC3E}">
        <p14:creationId xmlns:p14="http://schemas.microsoft.com/office/powerpoint/2010/main" val="183428556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FB19D8D5-7C69-EB4A-9EDB-E45BA6A265E2}" type="slidenum">
              <a:rPr lang="en-US" smtClean="0"/>
              <a:pPr>
                <a:defRPr/>
              </a:pPr>
              <a:t>5</a:t>
            </a:fld>
            <a:endParaRPr lang="en-US"/>
          </a:p>
        </p:txBody>
      </p:sp>
    </p:spTree>
    <p:extLst>
      <p:ext uri="{BB962C8B-B14F-4D97-AF65-F5344CB8AC3E}">
        <p14:creationId xmlns:p14="http://schemas.microsoft.com/office/powerpoint/2010/main" val="98513018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CGIAR</a:t>
            </a:r>
            <a:r>
              <a:rPr lang="en-US" baseline="0" dirty="0"/>
              <a:t> System Council at its meeting in Colombia </a:t>
            </a:r>
            <a:r>
              <a:rPr lang="en-US" baseline="0" dirty="0" smtClean="0"/>
              <a:t>in November 2017 e</a:t>
            </a:r>
            <a:r>
              <a:rPr lang="en-US" dirty="0" smtClean="0"/>
              <a:t>ndorsed a set of common results indicators as the standardized method of system-wide aggregated reporting results for </a:t>
            </a:r>
            <a:r>
              <a:rPr lang="en-US" dirty="0"/>
              <a:t>the CRP II</a:t>
            </a:r>
            <a:r>
              <a:rPr lang="en-US" baseline="0" dirty="0"/>
              <a:t> </a:t>
            </a:r>
            <a:r>
              <a:rPr lang="en-US" dirty="0"/>
              <a:t>period </a:t>
            </a:r>
            <a:r>
              <a:rPr lang="en-US" dirty="0" smtClean="0"/>
              <a:t>2017-2022.</a:t>
            </a:r>
            <a:endParaRPr lang="en-US" dirty="0"/>
          </a:p>
          <a:p>
            <a:endParaRPr lang="en-US" dirty="0" smtClean="0"/>
          </a:p>
          <a:p>
            <a:r>
              <a:rPr lang="en-US" dirty="0" smtClean="0"/>
              <a:t>These 9 indicators have been agreed, discussions are ongoing regarding the details of the data requirements.  Proposed disaggregates are shown.</a:t>
            </a:r>
          </a:p>
          <a:p>
            <a:endParaRPr lang="en-US" dirty="0"/>
          </a:p>
          <a:p>
            <a:r>
              <a:rPr lang="en-US" baseline="0" dirty="0" smtClean="0"/>
              <a:t>A </a:t>
            </a:r>
            <a:r>
              <a:rPr lang="en-US" baseline="0" dirty="0"/>
              <a:t>guidance manual on indicator definitions and data sources </a:t>
            </a:r>
            <a:r>
              <a:rPr lang="en-US" baseline="0" dirty="0" smtClean="0"/>
              <a:t>will be</a:t>
            </a:r>
            <a:r>
              <a:rPr lang="en-US" dirty="0" smtClean="0"/>
              <a:t> produced and shared with all CRPs</a:t>
            </a:r>
            <a:r>
              <a:rPr lang="en-US" baseline="0" dirty="0" smtClean="0"/>
              <a:t>.</a:t>
            </a:r>
            <a:endParaRPr lang="en-US" baseline="0" dirty="0"/>
          </a:p>
          <a:p>
            <a:endParaRPr lang="en-US" baseline="0" dirty="0"/>
          </a:p>
          <a:p>
            <a:r>
              <a:rPr lang="en-US" baseline="0" dirty="0"/>
              <a:t>ILRI also has been in discussions with SMO regarding adding a livestock-specific indicator </a:t>
            </a:r>
            <a:r>
              <a:rPr lang="en-US" dirty="0" smtClean="0"/>
              <a:t>for this CRP.  Possibly # livestock reached (like indicator 2) expressed in TLU.</a:t>
            </a:r>
            <a:endParaRPr lang="en-US" dirty="0"/>
          </a:p>
        </p:txBody>
      </p:sp>
      <p:sp>
        <p:nvSpPr>
          <p:cNvPr id="4" name="Slide Number Placeholder 3"/>
          <p:cNvSpPr>
            <a:spLocks noGrp="1"/>
          </p:cNvSpPr>
          <p:nvPr>
            <p:ph type="sldNum" sz="quarter" idx="10"/>
          </p:nvPr>
        </p:nvSpPr>
        <p:spPr/>
        <p:txBody>
          <a:bodyPr/>
          <a:lstStyle/>
          <a:p>
            <a:pPr>
              <a:defRPr/>
            </a:pPr>
            <a:fld id="{FB19D8D5-7C69-EB4A-9EDB-E45BA6A265E2}" type="slidenum">
              <a:rPr lang="en-US" smtClean="0"/>
              <a:pPr>
                <a:defRPr/>
              </a:pPr>
              <a:t>6</a:t>
            </a:fld>
            <a:endParaRPr lang="en-US" dirty="0"/>
          </a:p>
        </p:txBody>
      </p:sp>
    </p:spTree>
    <p:extLst>
      <p:ext uri="{BB962C8B-B14F-4D97-AF65-F5344CB8AC3E}">
        <p14:creationId xmlns:p14="http://schemas.microsoft.com/office/powerpoint/2010/main" val="116949864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Disaggregated</a:t>
            </a:r>
            <a:r>
              <a:rPr lang="en-US" baseline="0" dirty="0" smtClean="0"/>
              <a:t> by gender</a:t>
            </a:r>
            <a:endParaRPr lang="en-US" dirty="0"/>
          </a:p>
        </p:txBody>
      </p:sp>
      <p:sp>
        <p:nvSpPr>
          <p:cNvPr id="4" name="Slide Number Placeholder 3"/>
          <p:cNvSpPr>
            <a:spLocks noGrp="1"/>
          </p:cNvSpPr>
          <p:nvPr>
            <p:ph type="sldNum" sz="quarter" idx="10"/>
          </p:nvPr>
        </p:nvSpPr>
        <p:spPr/>
        <p:txBody>
          <a:bodyPr/>
          <a:lstStyle/>
          <a:p>
            <a:pPr>
              <a:defRPr/>
            </a:pPr>
            <a:fld id="{FB19D8D5-7C69-EB4A-9EDB-E45BA6A265E2}" type="slidenum">
              <a:rPr lang="en-US" smtClean="0"/>
              <a:pPr>
                <a:defRPr/>
              </a:pPr>
              <a:t>7</a:t>
            </a:fld>
            <a:endParaRPr lang="en-US" dirty="0"/>
          </a:p>
        </p:txBody>
      </p:sp>
    </p:spTree>
    <p:extLst>
      <p:ext uri="{BB962C8B-B14F-4D97-AF65-F5344CB8AC3E}">
        <p14:creationId xmlns:p14="http://schemas.microsoft.com/office/powerpoint/2010/main" val="204154643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Disaggregated</a:t>
            </a:r>
            <a:r>
              <a:rPr lang="en-US" baseline="0" dirty="0" smtClean="0"/>
              <a:t> by gender</a:t>
            </a:r>
            <a:endParaRPr lang="en-US" dirty="0"/>
          </a:p>
        </p:txBody>
      </p:sp>
      <p:sp>
        <p:nvSpPr>
          <p:cNvPr id="4" name="Slide Number Placeholder 3"/>
          <p:cNvSpPr>
            <a:spLocks noGrp="1"/>
          </p:cNvSpPr>
          <p:nvPr>
            <p:ph type="sldNum" sz="quarter" idx="10"/>
          </p:nvPr>
        </p:nvSpPr>
        <p:spPr/>
        <p:txBody>
          <a:bodyPr/>
          <a:lstStyle/>
          <a:p>
            <a:pPr>
              <a:defRPr/>
            </a:pPr>
            <a:fld id="{FB19D8D5-7C69-EB4A-9EDB-E45BA6A265E2}" type="slidenum">
              <a:rPr lang="en-US" smtClean="0"/>
              <a:pPr>
                <a:defRPr/>
              </a:pPr>
              <a:t>8</a:t>
            </a:fld>
            <a:endParaRPr lang="en-US" dirty="0"/>
          </a:p>
        </p:txBody>
      </p:sp>
    </p:spTree>
    <p:extLst>
      <p:ext uri="{BB962C8B-B14F-4D97-AF65-F5344CB8AC3E}">
        <p14:creationId xmlns:p14="http://schemas.microsoft.com/office/powerpoint/2010/main" val="60792215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KIT will come to provide an external viewpoint</a:t>
            </a:r>
            <a:r>
              <a:rPr lang="en-US" baseline="0" dirty="0" smtClean="0"/>
              <a:t> in Jan 2018. </a:t>
            </a:r>
          </a:p>
          <a:p>
            <a:pPr marL="171450" indent="-171450">
              <a:buFont typeface="Arial" charset="0"/>
              <a:buChar char="•"/>
            </a:pPr>
            <a:r>
              <a:rPr lang="en-US" baseline="0" dirty="0" smtClean="0"/>
              <a:t>Review of the CRP Livestock performance management framework, including suggestions for mainstreaming Theory of Change based learning, methodologies for ex-ante and ex-post impact assessment, and ideas for future partnership on AR4D M&amp;E.</a:t>
            </a:r>
          </a:p>
          <a:p>
            <a:pPr marL="171450" indent="-171450">
              <a:buFont typeface="Arial" charset="0"/>
              <a:buChar char="•"/>
            </a:pPr>
            <a:r>
              <a:rPr lang="en-US" baseline="0" dirty="0" smtClean="0"/>
              <a:t>Suggestions for:</a:t>
            </a:r>
          </a:p>
          <a:p>
            <a:pPr marL="628650" lvl="1" indent="-171450">
              <a:buFont typeface="Arial" charset="0"/>
              <a:buChar char="•"/>
            </a:pPr>
            <a:r>
              <a:rPr lang="en-US" baseline="0" dirty="0" smtClean="0"/>
              <a:t>Improving the research-development interface and developing bridging mechanisms between the two sectors, including injecting a stronger business-smart dimension and the role of research/researchers in promoting sector innovation;</a:t>
            </a:r>
          </a:p>
          <a:p>
            <a:pPr marL="628650" lvl="1" indent="-171450">
              <a:buFont typeface="Arial" charset="0"/>
              <a:buChar char="•"/>
            </a:pPr>
            <a:r>
              <a:rPr lang="en-US" baseline="0" dirty="0" smtClean="0"/>
              <a:t>Supporting country teams in interdisciplinary frontline research;</a:t>
            </a:r>
          </a:p>
          <a:p>
            <a:pPr marL="628650" lvl="1" indent="-171450">
              <a:buFont typeface="Arial" charset="0"/>
              <a:buChar char="•"/>
            </a:pPr>
            <a:r>
              <a:rPr lang="en-US" baseline="0" dirty="0" smtClean="0"/>
              <a:t>Joint resource </a:t>
            </a:r>
            <a:r>
              <a:rPr lang="en-US" baseline="0" dirty="0" err="1" smtClean="0"/>
              <a:t>mobilisation</a:t>
            </a:r>
            <a:r>
              <a:rPr lang="en-US" baseline="0" dirty="0" smtClean="0"/>
              <a:t> between ILRI and KIT on gender/youth/innovation systems in livestock.</a:t>
            </a:r>
          </a:p>
          <a:p>
            <a:pPr marL="628650" lvl="1" indent="-171450">
              <a:buFont typeface="Arial" charset="0"/>
              <a:buChar char="•"/>
            </a:pPr>
            <a:r>
              <a:rPr lang="en-US" baseline="0" dirty="0" smtClean="0"/>
              <a:t>Follow up with LLAFS Flagship on value chain development and livelihoods/systems issues.</a:t>
            </a:r>
          </a:p>
          <a:p>
            <a:pPr lvl="1"/>
            <a:endParaRPr lang="en-US" baseline="0" dirty="0" smtClean="0"/>
          </a:p>
          <a:p>
            <a:r>
              <a:rPr lang="en-US" dirty="0" smtClean="0"/>
              <a:t>Commission work to test/prove key</a:t>
            </a:r>
            <a:r>
              <a:rPr lang="en-US" baseline="0" dirty="0" smtClean="0"/>
              <a:t> </a:t>
            </a:r>
            <a:r>
              <a:rPr lang="en-US" baseline="0" dirty="0" err="1" smtClean="0"/>
              <a:t>ToC</a:t>
            </a:r>
            <a:r>
              <a:rPr lang="en-US" baseline="0" dirty="0" smtClean="0"/>
              <a:t> assumptions?</a:t>
            </a:r>
          </a:p>
          <a:p>
            <a:endParaRPr lang="en-US" baseline="0" dirty="0" smtClean="0"/>
          </a:p>
          <a:p>
            <a:r>
              <a:rPr lang="en-US" dirty="0" smtClean="0"/>
              <a:t>Countries have</a:t>
            </a:r>
            <a:r>
              <a:rPr lang="en-US" baseline="0" dirty="0" smtClean="0"/>
              <a:t> activities under different flagships, how to we develop an overall impact pathway and then </a:t>
            </a:r>
            <a:r>
              <a:rPr lang="en-US" baseline="0" dirty="0" err="1" smtClean="0"/>
              <a:t>ToC</a:t>
            </a:r>
            <a:r>
              <a:rPr lang="en-US" baseline="0" dirty="0" smtClean="0"/>
              <a:t> for the country?  Use that to agree on appropriate indicators and monitoring activities.</a:t>
            </a:r>
            <a:endParaRPr lang="en-US" dirty="0" smtClean="0"/>
          </a:p>
          <a:p>
            <a:endParaRPr lang="en-US" dirty="0" smtClean="0"/>
          </a:p>
          <a:p>
            <a:r>
              <a:rPr lang="en-US" dirty="0" smtClean="0"/>
              <a:t>Assist with additional partner/stakeholder</a:t>
            </a:r>
            <a:r>
              <a:rPr lang="en-US" baseline="0" dirty="0" smtClean="0"/>
              <a:t> landscaping where required</a:t>
            </a:r>
          </a:p>
          <a:p>
            <a:pPr marL="0" marR="0" indent="0" algn="l" defTabSz="914400" rtl="0" eaLnBrk="0" fontAlgn="base" latinLnBrk="0" hangingPunct="0">
              <a:lnSpc>
                <a:spcPct val="100000"/>
              </a:lnSpc>
              <a:spcBef>
                <a:spcPct val="30000"/>
              </a:spcBef>
              <a:spcAft>
                <a:spcPct val="0"/>
              </a:spcAft>
              <a:buClrTx/>
              <a:buSzTx/>
              <a:buFontTx/>
              <a:buNone/>
              <a:tabLst/>
              <a:defRPr/>
            </a:pPr>
            <a:r>
              <a:rPr lang="en-US" baseline="0" dirty="0" smtClean="0"/>
              <a:t>Information package on partnership engagement, jointly with </a:t>
            </a:r>
            <a:r>
              <a:rPr lang="en-US" baseline="0" dirty="0" err="1" smtClean="0"/>
              <a:t>Ewen</a:t>
            </a:r>
            <a:r>
              <a:rPr lang="en-US" baseline="0" dirty="0" smtClean="0"/>
              <a:t> Le Borgne of CKM team</a:t>
            </a:r>
            <a:endParaRPr lang="en-GB" sz="1200" dirty="0" smtClean="0"/>
          </a:p>
          <a:p>
            <a:pPr marL="0" marR="0" indent="0" algn="l" defTabSz="914400" rtl="0" eaLnBrk="0" fontAlgn="base" latinLnBrk="0" hangingPunct="0">
              <a:lnSpc>
                <a:spcPct val="100000"/>
              </a:lnSpc>
              <a:spcBef>
                <a:spcPct val="30000"/>
              </a:spcBef>
              <a:spcAft>
                <a:spcPct val="0"/>
              </a:spcAft>
              <a:buClrTx/>
              <a:buSzTx/>
              <a:buFontTx/>
              <a:buNone/>
              <a:tabLst/>
              <a:defRPr/>
            </a:pPr>
            <a:r>
              <a:rPr lang="en-GB" sz="1200" dirty="0" smtClean="0"/>
              <a:t>Possibly some training in partnership brokering/facilitation in future</a:t>
            </a:r>
          </a:p>
          <a:p>
            <a:endParaRPr lang="en-US" baseline="0" dirty="0" smtClean="0"/>
          </a:p>
          <a:p>
            <a:r>
              <a:rPr lang="en-US" baseline="0" dirty="0" smtClean="0"/>
              <a:t>New M&amp;E staff member will help with MARLO</a:t>
            </a:r>
            <a:endParaRPr lang="en-US" dirty="0" smtClean="0"/>
          </a:p>
        </p:txBody>
      </p:sp>
      <p:sp>
        <p:nvSpPr>
          <p:cNvPr id="4" name="Slide Number Placeholder 3"/>
          <p:cNvSpPr>
            <a:spLocks noGrp="1"/>
          </p:cNvSpPr>
          <p:nvPr>
            <p:ph type="sldNum" sz="quarter" idx="10"/>
          </p:nvPr>
        </p:nvSpPr>
        <p:spPr/>
        <p:txBody>
          <a:bodyPr/>
          <a:lstStyle/>
          <a:p>
            <a:pPr>
              <a:defRPr/>
            </a:pPr>
            <a:fld id="{FB19D8D5-7C69-EB4A-9EDB-E45BA6A265E2}" type="slidenum">
              <a:rPr lang="en-US" smtClean="0"/>
              <a:pPr>
                <a:defRPr/>
              </a:pPr>
              <a:t>9</a:t>
            </a:fld>
            <a:endParaRPr lang="en-US"/>
          </a:p>
        </p:txBody>
      </p:sp>
    </p:spTree>
    <p:extLst>
      <p:ext uri="{BB962C8B-B14F-4D97-AF65-F5344CB8AC3E}">
        <p14:creationId xmlns:p14="http://schemas.microsoft.com/office/powerpoint/2010/main" val="15613837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 Id="rId3" Type="http://schemas.openxmlformats.org/officeDocument/2006/relationships/image" Target="../media/image2.jpg"/></Relationships>
</file>

<file path=ppt/slideLayouts/_rels/slideLayout13.xml.rels><?xml version="1.0" encoding="UTF-8" standalone="yes"?>
<Relationships xmlns="http://schemas.openxmlformats.org/package/2006/relationships"><Relationship Id="rId3" Type="http://schemas.openxmlformats.org/officeDocument/2006/relationships/hyperlink" Target="http://livestock.cgiar.org/" TargetMode="External"/><Relationship Id="rId4" Type="http://schemas.openxmlformats.org/officeDocument/2006/relationships/image" Target="../media/image4.png"/><Relationship Id="rId5" Type="http://schemas.openxmlformats.org/officeDocument/2006/relationships/image" Target="cid:image001.png@01D16D8C.9C905A10" TargetMode="External"/><Relationship Id="rId6" Type="http://schemas.openxmlformats.org/officeDocument/2006/relationships/hyperlink" Target="http://www.cgiar.org/about-us/our-funders" TargetMode="External"/><Relationship Id="rId7" Type="http://schemas.openxmlformats.org/officeDocument/2006/relationships/image" Target="../media/image1.png"/><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F48EEB18-E017-4C78-8E44-CCCC5BF7E882}"/>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xmlns="" id="{1045E47C-9AD5-489E-81F7-1C7B9F79CD5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xmlns="" id="{782E6ADA-C1B0-40EC-BDCF-E7578F0E57D3}"/>
              </a:ext>
            </a:extLst>
          </p:cNvPr>
          <p:cNvSpPr>
            <a:spLocks noGrp="1"/>
          </p:cNvSpPr>
          <p:nvPr>
            <p:ph type="dt" sz="half" idx="10"/>
          </p:nvPr>
        </p:nvSpPr>
        <p:spPr/>
        <p:txBody>
          <a:bodyPr/>
          <a:lstStyle/>
          <a:p>
            <a:fld id="{405A64E4-3360-48B6-BA39-4151F9171676}" type="datetimeFigureOut">
              <a:rPr lang="en-GB" smtClean="0"/>
              <a:t>14/12/2017</a:t>
            </a:fld>
            <a:endParaRPr lang="en-GB"/>
          </a:p>
        </p:txBody>
      </p:sp>
      <p:sp>
        <p:nvSpPr>
          <p:cNvPr id="5" name="Footer Placeholder 4">
            <a:extLst>
              <a:ext uri="{FF2B5EF4-FFF2-40B4-BE49-F238E27FC236}">
                <a16:creationId xmlns:a16="http://schemas.microsoft.com/office/drawing/2014/main" xmlns="" id="{0BA2EE8F-5B69-4D1F-9138-0262A7FFA5A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xmlns="" id="{B3F955CF-67A7-4235-B47E-FAEE4FB6AED3}"/>
              </a:ext>
            </a:extLst>
          </p:cNvPr>
          <p:cNvSpPr>
            <a:spLocks noGrp="1"/>
          </p:cNvSpPr>
          <p:nvPr>
            <p:ph type="sldNum" sz="quarter" idx="12"/>
          </p:nvPr>
        </p:nvSpPr>
        <p:spPr/>
        <p:txBody>
          <a:bodyPr/>
          <a:lstStyle/>
          <a:p>
            <a:fld id="{11B8D46C-BADD-402A-8CDC-B37215982DAB}" type="slidenum">
              <a:rPr lang="en-GB" smtClean="0"/>
              <a:t>‹#›</a:t>
            </a:fld>
            <a:endParaRPr lang="en-GB"/>
          </a:p>
        </p:txBody>
      </p:sp>
    </p:spTree>
    <p:extLst>
      <p:ext uri="{BB962C8B-B14F-4D97-AF65-F5344CB8AC3E}">
        <p14:creationId xmlns:p14="http://schemas.microsoft.com/office/powerpoint/2010/main" val="37999776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656DE1C7-2386-49E7-B87F-E00F439E8F1D}"/>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xmlns="" id="{CCD35B9D-9FDB-4E08-B794-6166F0FC9C2E}"/>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xmlns="" id="{6FC0A994-B4AE-4B39-AF8C-80876A40236C}"/>
              </a:ext>
            </a:extLst>
          </p:cNvPr>
          <p:cNvSpPr>
            <a:spLocks noGrp="1"/>
          </p:cNvSpPr>
          <p:nvPr>
            <p:ph type="dt" sz="half" idx="10"/>
          </p:nvPr>
        </p:nvSpPr>
        <p:spPr/>
        <p:txBody>
          <a:bodyPr/>
          <a:lstStyle/>
          <a:p>
            <a:fld id="{405A64E4-3360-48B6-BA39-4151F9171676}" type="datetimeFigureOut">
              <a:rPr lang="en-GB" smtClean="0"/>
              <a:t>14/12/2017</a:t>
            </a:fld>
            <a:endParaRPr lang="en-GB"/>
          </a:p>
        </p:txBody>
      </p:sp>
      <p:sp>
        <p:nvSpPr>
          <p:cNvPr id="5" name="Footer Placeholder 4">
            <a:extLst>
              <a:ext uri="{FF2B5EF4-FFF2-40B4-BE49-F238E27FC236}">
                <a16:creationId xmlns:a16="http://schemas.microsoft.com/office/drawing/2014/main" xmlns="" id="{EDD5FEDE-9163-4B30-9A9F-91BCCAA5A9C6}"/>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xmlns="" id="{61C0013F-0959-4D1A-9B1F-DFD2872EBA42}"/>
              </a:ext>
            </a:extLst>
          </p:cNvPr>
          <p:cNvSpPr>
            <a:spLocks noGrp="1"/>
          </p:cNvSpPr>
          <p:nvPr>
            <p:ph type="sldNum" sz="quarter" idx="12"/>
          </p:nvPr>
        </p:nvSpPr>
        <p:spPr/>
        <p:txBody>
          <a:bodyPr/>
          <a:lstStyle/>
          <a:p>
            <a:fld id="{11B8D46C-BADD-402A-8CDC-B37215982DAB}" type="slidenum">
              <a:rPr lang="en-GB" smtClean="0"/>
              <a:t>‹#›</a:t>
            </a:fld>
            <a:endParaRPr lang="en-GB"/>
          </a:p>
        </p:txBody>
      </p:sp>
    </p:spTree>
    <p:extLst>
      <p:ext uri="{BB962C8B-B14F-4D97-AF65-F5344CB8AC3E}">
        <p14:creationId xmlns:p14="http://schemas.microsoft.com/office/powerpoint/2010/main" val="8560778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xmlns="" id="{37808B2B-C98B-4192-89FF-7E59F33B0BAC}"/>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xmlns="" id="{25E64E82-EB83-4D3A-8974-10C724AF5506}"/>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xmlns="" id="{0FDF7BFE-4CEA-4933-AE05-2542C00C91E2}"/>
              </a:ext>
            </a:extLst>
          </p:cNvPr>
          <p:cNvSpPr>
            <a:spLocks noGrp="1"/>
          </p:cNvSpPr>
          <p:nvPr>
            <p:ph type="dt" sz="half" idx="10"/>
          </p:nvPr>
        </p:nvSpPr>
        <p:spPr/>
        <p:txBody>
          <a:bodyPr/>
          <a:lstStyle/>
          <a:p>
            <a:fld id="{405A64E4-3360-48B6-BA39-4151F9171676}" type="datetimeFigureOut">
              <a:rPr lang="en-GB" smtClean="0"/>
              <a:t>14/12/2017</a:t>
            </a:fld>
            <a:endParaRPr lang="en-GB"/>
          </a:p>
        </p:txBody>
      </p:sp>
      <p:sp>
        <p:nvSpPr>
          <p:cNvPr id="5" name="Footer Placeholder 4">
            <a:extLst>
              <a:ext uri="{FF2B5EF4-FFF2-40B4-BE49-F238E27FC236}">
                <a16:creationId xmlns:a16="http://schemas.microsoft.com/office/drawing/2014/main" xmlns="" id="{E6686E5B-7CF4-4510-A82A-DC45E24AD1E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xmlns="" id="{BDE4800D-D9FD-4004-8577-336AAEE1CB8E}"/>
              </a:ext>
            </a:extLst>
          </p:cNvPr>
          <p:cNvSpPr>
            <a:spLocks noGrp="1"/>
          </p:cNvSpPr>
          <p:nvPr>
            <p:ph type="sldNum" sz="quarter" idx="12"/>
          </p:nvPr>
        </p:nvSpPr>
        <p:spPr/>
        <p:txBody>
          <a:bodyPr/>
          <a:lstStyle/>
          <a:p>
            <a:fld id="{11B8D46C-BADD-402A-8CDC-B37215982DAB}" type="slidenum">
              <a:rPr lang="en-GB" smtClean="0"/>
              <a:t>‹#›</a:t>
            </a:fld>
            <a:endParaRPr lang="en-GB"/>
          </a:p>
        </p:txBody>
      </p:sp>
    </p:spTree>
    <p:extLst>
      <p:ext uri="{BB962C8B-B14F-4D97-AF65-F5344CB8AC3E}">
        <p14:creationId xmlns:p14="http://schemas.microsoft.com/office/powerpoint/2010/main" val="160396617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cSld name="1_Title Slide">
    <p:spTree>
      <p:nvGrpSpPr>
        <p:cNvPr id="1" name=""/>
        <p:cNvGrpSpPr/>
        <p:nvPr/>
      </p:nvGrpSpPr>
      <p:grpSpPr>
        <a:xfrm>
          <a:off x="0" y="0"/>
          <a:ext cx="0" cy="0"/>
          <a:chOff x="0" y="0"/>
          <a:chExt cx="0" cy="0"/>
        </a:xfrm>
      </p:grpSpPr>
      <p:sp>
        <p:nvSpPr>
          <p:cNvPr id="7" name="Text Placeholder 6"/>
          <p:cNvSpPr>
            <a:spLocks noGrp="1"/>
          </p:cNvSpPr>
          <p:nvPr>
            <p:ph type="body" sz="quarter" idx="10" hasCustomPrompt="1"/>
          </p:nvPr>
        </p:nvSpPr>
        <p:spPr>
          <a:xfrm>
            <a:off x="2336800" y="2133600"/>
            <a:ext cx="8432800" cy="685800"/>
          </a:xfrm>
        </p:spPr>
        <p:txBody>
          <a:bodyPr>
            <a:normAutofit/>
          </a:bodyPr>
          <a:lstStyle>
            <a:lvl1pPr marL="0" indent="0" algn="ctr">
              <a:buNone/>
              <a:defRPr sz="3600">
                <a:solidFill>
                  <a:schemeClr val="tx1">
                    <a:lumMod val="50000"/>
                    <a:lumOff val="50000"/>
                  </a:schemeClr>
                </a:solidFill>
              </a:defRPr>
            </a:lvl1pPr>
          </a:lstStyle>
          <a:p>
            <a:pPr lvl="0"/>
            <a:r>
              <a:rPr lang="en-US" dirty="0" smtClean="0"/>
              <a:t>Title of presentation </a:t>
            </a:r>
          </a:p>
        </p:txBody>
      </p:sp>
      <p:sp>
        <p:nvSpPr>
          <p:cNvPr id="11" name="Text Placeholder 10"/>
          <p:cNvSpPr>
            <a:spLocks noGrp="1"/>
          </p:cNvSpPr>
          <p:nvPr>
            <p:ph type="body" sz="quarter" idx="11" hasCustomPrompt="1"/>
          </p:nvPr>
        </p:nvSpPr>
        <p:spPr>
          <a:xfrm>
            <a:off x="2336800" y="3581400"/>
            <a:ext cx="8432800" cy="495300"/>
          </a:xfrm>
        </p:spPr>
        <p:txBody>
          <a:bodyPr>
            <a:normAutofit/>
          </a:bodyPr>
          <a:lstStyle>
            <a:lvl1pPr marL="0" indent="0" algn="ctr">
              <a:buNone/>
              <a:defRPr sz="2400" i="1">
                <a:solidFill>
                  <a:schemeClr val="tx1">
                    <a:lumMod val="50000"/>
                    <a:lumOff val="50000"/>
                  </a:schemeClr>
                </a:solidFill>
              </a:defRPr>
            </a:lvl1pPr>
          </a:lstStyle>
          <a:p>
            <a:pPr lvl="0"/>
            <a:r>
              <a:rPr lang="en-US" dirty="0" smtClean="0"/>
              <a:t>Author(s)</a:t>
            </a:r>
            <a:endParaRPr lang="en-US" dirty="0"/>
          </a:p>
        </p:txBody>
      </p:sp>
      <p:sp>
        <p:nvSpPr>
          <p:cNvPr id="13" name="Text Placeholder 12"/>
          <p:cNvSpPr>
            <a:spLocks noGrp="1"/>
          </p:cNvSpPr>
          <p:nvPr>
            <p:ph type="body" sz="quarter" idx="12" hasCustomPrompt="1"/>
          </p:nvPr>
        </p:nvSpPr>
        <p:spPr>
          <a:xfrm>
            <a:off x="2336800" y="4572000"/>
            <a:ext cx="8432800" cy="762000"/>
          </a:xfrm>
        </p:spPr>
        <p:txBody>
          <a:bodyPr>
            <a:normAutofit/>
          </a:bodyPr>
          <a:lstStyle>
            <a:lvl1pPr marL="0" indent="0" algn="ctr">
              <a:buNone/>
              <a:defRPr sz="2000">
                <a:solidFill>
                  <a:schemeClr val="tx1">
                    <a:lumMod val="50000"/>
                    <a:lumOff val="50000"/>
                  </a:schemeClr>
                </a:solidFill>
              </a:defRPr>
            </a:lvl1pPr>
          </a:lstStyle>
          <a:p>
            <a:pPr>
              <a:defRPr/>
            </a:pPr>
            <a:r>
              <a:rPr lang="en-US" sz="2000" dirty="0" smtClean="0">
                <a:solidFill>
                  <a:prstClr val="white">
                    <a:lumMod val="65000"/>
                  </a:prstClr>
                </a:solidFill>
              </a:rPr>
              <a:t>Event name, Place, Date(s)</a:t>
            </a:r>
            <a:endParaRPr lang="en-US" sz="2000" dirty="0">
              <a:solidFill>
                <a:prstClr val="white">
                  <a:lumMod val="65000"/>
                </a:prstClr>
              </a:solidFill>
            </a:endParaRPr>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66683" y="5943601"/>
            <a:ext cx="7511032" cy="663321"/>
          </a:xfrm>
          <a:prstGeom prst="rect">
            <a:avLst/>
          </a:prstGeom>
        </p:spPr>
      </p:pic>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1657350"/>
          </a:xfrm>
          <a:prstGeom prst="rect">
            <a:avLst/>
          </a:prstGeom>
        </p:spPr>
      </p:pic>
    </p:spTree>
    <p:extLst>
      <p:ext uri="{BB962C8B-B14F-4D97-AF65-F5344CB8AC3E}">
        <p14:creationId xmlns:p14="http://schemas.microsoft.com/office/powerpoint/2010/main" val="1943433543"/>
      </p:ext>
    </p:extLst>
  </p:cSld>
  <p:clrMapOvr>
    <a:masterClrMapping/>
  </p:clrMapOvr>
  <p:transition spd="slow">
    <p:wipe dir="d"/>
  </p:transition>
  <p:timing>
    <p:tnLst>
      <p:par>
        <p:cTn id="1" dur="indefinite" restart="never" nodeType="tmRoot"/>
      </p:par>
    </p:tnLst>
  </p:timing>
  <p:hf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p:cSld name="1_Two Content">
    <p:spTree>
      <p:nvGrpSpPr>
        <p:cNvPr id="1" name=""/>
        <p:cNvGrpSpPr/>
        <p:nvPr/>
      </p:nvGrpSpPr>
      <p:grpSpPr>
        <a:xfrm>
          <a:off x="0" y="0"/>
          <a:ext cx="0" cy="0"/>
          <a:chOff x="0" y="0"/>
          <a:chExt cx="0" cy="0"/>
        </a:xfrm>
      </p:grpSpPr>
      <p:pic>
        <p:nvPicPr>
          <p:cNvPr id="12" name="Picture 11"/>
          <p:cNvPicPr>
            <a:picLocks noChangeAspect="1"/>
          </p:cNvPicPr>
          <p:nvPr/>
        </p:nvPicPr>
        <p:blipFill>
          <a:blip r:embed="rId2"/>
          <a:stretch>
            <a:fillRect/>
          </a:stretch>
        </p:blipFill>
        <p:spPr>
          <a:xfrm>
            <a:off x="1" y="0"/>
            <a:ext cx="2193452" cy="6858000"/>
          </a:xfrm>
          <a:prstGeom prst="rect">
            <a:avLst/>
          </a:prstGeom>
        </p:spPr>
      </p:pic>
      <p:sp>
        <p:nvSpPr>
          <p:cNvPr id="9" name="TextBox 8"/>
          <p:cNvSpPr txBox="1"/>
          <p:nvPr/>
        </p:nvSpPr>
        <p:spPr>
          <a:xfrm>
            <a:off x="3717404" y="2057401"/>
            <a:ext cx="4892750" cy="1354217"/>
          </a:xfrm>
          <a:prstGeom prst="rect">
            <a:avLst/>
          </a:prstGeom>
          <a:noFill/>
        </p:spPr>
        <p:txBody>
          <a:bodyPr wrap="none" rtlCol="0">
            <a:spAutoFit/>
          </a:bodyPr>
          <a:lstStyle/>
          <a:p>
            <a:pPr algn="ctr"/>
            <a:r>
              <a:rPr kumimoji="0" lang="en-US" sz="2400" b="0" i="0" u="none" strike="noStrike" kern="1200" cap="none" spc="0" normalizeH="0" baseline="0" noProof="0" smtClean="0">
                <a:ln>
                  <a:noFill/>
                </a:ln>
                <a:solidFill>
                  <a:prstClr val="white">
                    <a:lumMod val="65000"/>
                  </a:prstClr>
                </a:solidFill>
                <a:effectLst/>
                <a:uLnTx/>
                <a:uFillTx/>
                <a:latin typeface="+mn-lt"/>
                <a:ea typeface="+mj-ea"/>
                <a:cs typeface="Arial" pitchFamily="34" charset="0"/>
              </a:rPr>
              <a:t>CGIAR Research Program on Livestock</a:t>
            </a:r>
            <a:r>
              <a:rPr kumimoji="0" lang="en-US" sz="2400" b="0" i="0" u="none" strike="noStrike" kern="1200" cap="none" spc="0" normalizeH="0" baseline="0" noProof="0" smtClean="0">
                <a:ln>
                  <a:noFill/>
                </a:ln>
                <a:solidFill>
                  <a:prstClr val="black"/>
                </a:solidFill>
                <a:effectLst/>
                <a:uLnTx/>
                <a:uFillTx/>
                <a:latin typeface="+mn-lt"/>
                <a:ea typeface="+mj-ea"/>
                <a:cs typeface="Arial" pitchFamily="34" charset="0"/>
              </a:rPr>
              <a:t/>
            </a:r>
            <a:br>
              <a:rPr kumimoji="0" lang="en-US" sz="2400" b="0" i="0" u="none" strike="noStrike" kern="1200" cap="none" spc="0" normalizeH="0" baseline="0" noProof="0" smtClean="0">
                <a:ln>
                  <a:noFill/>
                </a:ln>
                <a:solidFill>
                  <a:prstClr val="black"/>
                </a:solidFill>
                <a:effectLst/>
                <a:uLnTx/>
                <a:uFillTx/>
                <a:latin typeface="+mn-lt"/>
                <a:ea typeface="+mj-ea"/>
                <a:cs typeface="Arial" pitchFamily="34" charset="0"/>
              </a:rPr>
            </a:br>
            <a:r>
              <a:rPr kumimoji="0" lang="en-US" sz="2000" b="0" i="0" u="none" strike="noStrike" kern="1200" cap="none" spc="0" normalizeH="0" baseline="0" noProof="0" smtClean="0">
                <a:ln>
                  <a:noFill/>
                </a:ln>
                <a:solidFill>
                  <a:prstClr val="black"/>
                </a:solidFill>
                <a:effectLst/>
                <a:uLnTx/>
                <a:uFillTx/>
                <a:latin typeface="+mn-lt"/>
                <a:ea typeface="+mj-ea"/>
                <a:cs typeface="Arial" pitchFamily="34" charset="0"/>
              </a:rPr>
              <a:t/>
            </a:r>
            <a:br>
              <a:rPr kumimoji="0" lang="en-US" sz="2000" b="0" i="0" u="none" strike="noStrike" kern="1200" cap="none" spc="0" normalizeH="0" baseline="0" noProof="0" smtClean="0">
                <a:ln>
                  <a:noFill/>
                </a:ln>
                <a:solidFill>
                  <a:prstClr val="black"/>
                </a:solidFill>
                <a:effectLst/>
                <a:uLnTx/>
                <a:uFillTx/>
                <a:latin typeface="+mn-lt"/>
                <a:ea typeface="+mj-ea"/>
                <a:cs typeface="Arial" pitchFamily="34" charset="0"/>
              </a:rPr>
            </a:br>
            <a:r>
              <a:rPr kumimoji="0" lang="en-US" sz="2000" b="0" i="0" u="none" strike="noStrike" kern="1200" cap="none" spc="0" normalizeH="0" baseline="0" noProof="0" smtClean="0">
                <a:ln>
                  <a:noFill/>
                </a:ln>
                <a:solidFill>
                  <a:prstClr val="black"/>
                </a:solidFill>
                <a:effectLst/>
                <a:uLnTx/>
                <a:uFillTx/>
                <a:latin typeface="+mn-lt"/>
                <a:ea typeface="+mj-ea"/>
                <a:cs typeface="Arial" pitchFamily="34" charset="0"/>
                <a:hlinkClick r:id="rId3"/>
              </a:rPr>
              <a:t>livestock.cgiar.org</a:t>
            </a:r>
            <a:r>
              <a:rPr kumimoji="0" lang="en-US" sz="1800" b="0" i="0" u="none" strike="noStrike" kern="1200" cap="none" spc="0" normalizeH="0" baseline="0" noProof="0" smtClean="0">
                <a:ln>
                  <a:noFill/>
                </a:ln>
                <a:solidFill>
                  <a:prstClr val="black"/>
                </a:solidFill>
                <a:effectLst/>
                <a:uLnTx/>
                <a:uFillTx/>
                <a:latin typeface="Arial" pitchFamily="34" charset="0"/>
                <a:ea typeface="+mj-ea"/>
                <a:cs typeface="Arial" pitchFamily="34" charset="0"/>
              </a:rPr>
              <a:t/>
            </a:r>
            <a:br>
              <a:rPr kumimoji="0" lang="en-US" sz="1800" b="0" i="0" u="none" strike="noStrike" kern="1200" cap="none" spc="0" normalizeH="0" baseline="0" noProof="0" smtClean="0">
                <a:ln>
                  <a:noFill/>
                </a:ln>
                <a:solidFill>
                  <a:prstClr val="black"/>
                </a:solidFill>
                <a:effectLst/>
                <a:uLnTx/>
                <a:uFillTx/>
                <a:latin typeface="Arial" pitchFamily="34" charset="0"/>
                <a:ea typeface="+mj-ea"/>
                <a:cs typeface="Arial" pitchFamily="34" charset="0"/>
              </a:rPr>
            </a:br>
            <a:endParaRPr lang="en-US" sz="1800"/>
          </a:p>
        </p:txBody>
      </p:sp>
      <p:sp>
        <p:nvSpPr>
          <p:cNvPr id="7" name="TextBox 6"/>
          <p:cNvSpPr txBox="1"/>
          <p:nvPr/>
        </p:nvSpPr>
        <p:spPr>
          <a:xfrm>
            <a:off x="1727200" y="5983070"/>
            <a:ext cx="10058400" cy="461665"/>
          </a:xfrm>
          <a:prstGeom prst="rect">
            <a:avLst/>
          </a:prstGeom>
          <a:noFill/>
        </p:spPr>
        <p:txBody>
          <a:bodyPr wrap="square" rtlCol="0">
            <a:spAutoFit/>
          </a:bodyPr>
          <a:lstStyle/>
          <a:p>
            <a:pPr algn="ctr"/>
            <a:r>
              <a:rPr lang="en-US" sz="1200" smtClean="0">
                <a:latin typeface="+mn-lt"/>
              </a:rPr>
              <a:t>The </a:t>
            </a:r>
            <a:r>
              <a:rPr lang="en-US" sz="1200" b="1" smtClean="0">
                <a:latin typeface="+mn-lt"/>
              </a:rPr>
              <a:t>CGIAR Research Program on Livestock </a:t>
            </a:r>
            <a:r>
              <a:rPr lang="en-US" sz="1200" smtClean="0">
                <a:latin typeface="+mn-lt"/>
              </a:rPr>
              <a:t>aims to increase the productivity and profitability</a:t>
            </a:r>
            <a:r>
              <a:rPr lang="en-GB" sz="1200" kern="1200" smtClean="0">
                <a:solidFill>
                  <a:schemeClr val="tx1"/>
                </a:solidFill>
                <a:effectLst/>
                <a:latin typeface="+mn-lt"/>
                <a:ea typeface="+mn-ea"/>
                <a:cs typeface="+mn-cs"/>
              </a:rPr>
              <a:t> of livestock </a:t>
            </a:r>
            <a:r>
              <a:rPr lang="en-GB" sz="1200" kern="1200" err="1" smtClean="0">
                <a:solidFill>
                  <a:schemeClr val="tx1"/>
                </a:solidFill>
                <a:effectLst/>
                <a:latin typeface="+mn-lt"/>
                <a:ea typeface="+mn-ea"/>
                <a:cs typeface="+mn-cs"/>
              </a:rPr>
              <a:t>agri</a:t>
            </a:r>
            <a:r>
              <a:rPr lang="en-GB" sz="1200" kern="1200" smtClean="0">
                <a:solidFill>
                  <a:schemeClr val="tx1"/>
                </a:solidFill>
                <a:effectLst/>
                <a:latin typeface="+mn-lt"/>
                <a:ea typeface="+mn-ea"/>
                <a:cs typeface="+mn-cs"/>
              </a:rPr>
              <a:t>-food systems in sustainable ways, making meat, milk and eggs more available and affordable across the developing world</a:t>
            </a:r>
            <a:r>
              <a:rPr lang="en-US" sz="1200" smtClean="0">
                <a:latin typeface="+mn-lt"/>
              </a:rPr>
              <a:t>.</a:t>
            </a:r>
            <a:endParaRPr lang="en-US" sz="1200">
              <a:latin typeface="+mn-lt"/>
            </a:endParaRPr>
          </a:p>
        </p:txBody>
      </p:sp>
      <p:sp>
        <p:nvSpPr>
          <p:cNvPr id="10" name="TextBox 6"/>
          <p:cNvSpPr txBox="1">
            <a:spLocks noChangeArrowheads="1"/>
          </p:cNvSpPr>
          <p:nvPr/>
        </p:nvSpPr>
        <p:spPr bwMode="auto">
          <a:xfrm>
            <a:off x="3352800" y="6550969"/>
            <a:ext cx="8128000"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l" eaLnBrk="1" fontAlgn="auto" hangingPunct="1">
              <a:spcBef>
                <a:spcPts val="0"/>
              </a:spcBef>
              <a:spcAft>
                <a:spcPts val="0"/>
              </a:spcAft>
              <a:buClr>
                <a:srgbClr val="5F0500"/>
              </a:buClr>
              <a:defRPr/>
            </a:pPr>
            <a:r>
              <a:rPr lang="en-GB" sz="1000" kern="1200" smtClean="0">
                <a:solidFill>
                  <a:schemeClr val="tx1"/>
                </a:solidFill>
                <a:effectLst/>
                <a:latin typeface="+mn-lt"/>
                <a:ea typeface="+mn-ea"/>
                <a:cs typeface="Arial" charset="0"/>
              </a:rPr>
              <a:t>This presentation is licensed for use under the Creative Commons Attribution 4.0 International Licence.</a:t>
            </a:r>
            <a:endParaRPr lang="en-US" sz="1000" smtClean="0">
              <a:latin typeface="+mn-lt"/>
            </a:endParaRPr>
          </a:p>
        </p:txBody>
      </p:sp>
      <p:pic>
        <p:nvPicPr>
          <p:cNvPr id="11" name="Picture 10" descr="cc-by 88x31.png"/>
          <p:cNvPicPr/>
          <p:nvPr/>
        </p:nvPicPr>
        <p:blipFill>
          <a:blip r:embed="rId4" r:link="rId5" cstate="email">
            <a:extLst>
              <a:ext uri="{28A0092B-C50C-407E-A947-70E740481C1C}">
                <a14:useLocalDpi xmlns:a14="http://schemas.microsoft.com/office/drawing/2010/main" val="0"/>
              </a:ext>
            </a:extLst>
          </a:blip>
          <a:srcRect/>
          <a:stretch>
            <a:fillRect/>
          </a:stretch>
        </p:blipFill>
        <p:spPr bwMode="auto">
          <a:xfrm>
            <a:off x="2570480" y="6569512"/>
            <a:ext cx="782320" cy="207645"/>
          </a:xfrm>
          <a:prstGeom prst="rect">
            <a:avLst/>
          </a:prstGeom>
          <a:noFill/>
          <a:ln>
            <a:noFill/>
          </a:ln>
        </p:spPr>
      </p:pic>
      <p:sp>
        <p:nvSpPr>
          <p:cNvPr id="14" name="TextBox 13"/>
          <p:cNvSpPr txBox="1"/>
          <p:nvPr/>
        </p:nvSpPr>
        <p:spPr>
          <a:xfrm>
            <a:off x="1727200" y="4992470"/>
            <a:ext cx="10058400" cy="276999"/>
          </a:xfrm>
          <a:prstGeom prst="rect">
            <a:avLst/>
          </a:prstGeom>
          <a:noFill/>
        </p:spPr>
        <p:txBody>
          <a:bodyPr wrap="square" rtlCol="0">
            <a:spAutoFit/>
          </a:bodyPr>
          <a:lstStyle/>
          <a:p>
            <a:r>
              <a:rPr lang="en-GB" sz="1200" kern="1200" smtClean="0">
                <a:solidFill>
                  <a:schemeClr val="tx1"/>
                </a:solidFill>
                <a:effectLst/>
                <a:latin typeface="+mn-lt"/>
                <a:ea typeface="+mn-ea"/>
                <a:cs typeface="+mn-cs"/>
              </a:rPr>
              <a:t>The program thanks all donors and organizations which globally support its work through their contributions to the </a:t>
            </a:r>
            <a:r>
              <a:rPr lang="en-GB" sz="1200" u="sng" kern="1200" smtClean="0">
                <a:solidFill>
                  <a:schemeClr val="tx1"/>
                </a:solidFill>
                <a:effectLst/>
                <a:latin typeface="+mn-lt"/>
                <a:ea typeface="+mn-ea"/>
                <a:cs typeface="+mn-cs"/>
                <a:hlinkClick r:id="rId6"/>
              </a:rPr>
              <a:t>CGIAR system</a:t>
            </a:r>
            <a:endParaRPr lang="en-US" sz="1200" kern="1200">
              <a:solidFill>
                <a:schemeClr val="tx1"/>
              </a:solidFill>
              <a:effectLst/>
              <a:latin typeface="+mn-lt"/>
              <a:ea typeface="+mn-ea"/>
              <a:cs typeface="+mn-cs"/>
            </a:endParaRPr>
          </a:p>
        </p:txBody>
      </p:sp>
      <p:pic>
        <p:nvPicPr>
          <p:cNvPr id="3" name="Picture 2"/>
          <p:cNvPicPr>
            <a:picLocks noChangeAspect="1"/>
          </p:cNvPicPr>
          <p:nvPr/>
        </p:nvPicPr>
        <p:blipFill>
          <a:blip r:embed="rId7" cstate="email">
            <a:extLst>
              <a:ext uri="{28A0092B-C50C-407E-A947-70E740481C1C}">
                <a14:useLocalDpi xmlns:a14="http://schemas.microsoft.com/office/drawing/2010/main" val="0"/>
              </a:ext>
            </a:extLst>
          </a:blip>
          <a:stretch>
            <a:fillRect/>
          </a:stretch>
        </p:blipFill>
        <p:spPr>
          <a:xfrm>
            <a:off x="2743200" y="3818286"/>
            <a:ext cx="7183120" cy="634362"/>
          </a:xfrm>
          <a:prstGeom prst="rect">
            <a:avLst/>
          </a:prstGeom>
        </p:spPr>
      </p:pic>
    </p:spTree>
    <p:extLst>
      <p:ext uri="{BB962C8B-B14F-4D97-AF65-F5344CB8AC3E}">
        <p14:creationId xmlns:p14="http://schemas.microsoft.com/office/powerpoint/2010/main" val="362482397"/>
      </p:ext>
    </p:extLst>
  </p:cSld>
  <p:clrMapOvr>
    <a:masterClrMapping/>
  </p:clrMapOvr>
  <p:transition spd="slow">
    <p:wipe dir="d"/>
  </p:transition>
  <p:timing>
    <p:tnLst>
      <p:par>
        <p:cTn id="1" dur="indefinite" restart="never" nodeType="tmRoot"/>
      </p:par>
    </p:tnLst>
  </p:timing>
  <p:hf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p:cSld name="Content">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 y="0"/>
            <a:ext cx="2193452" cy="6858000"/>
          </a:xfrm>
          <a:prstGeom prst="rect">
            <a:avLst/>
          </a:prstGeom>
        </p:spPr>
      </p:pic>
      <p:sp>
        <p:nvSpPr>
          <p:cNvPr id="10" name="Text Placeholder 9"/>
          <p:cNvSpPr>
            <a:spLocks noGrp="1"/>
          </p:cNvSpPr>
          <p:nvPr>
            <p:ph type="body" sz="quarter" idx="11" hasCustomPrompt="1"/>
          </p:nvPr>
        </p:nvSpPr>
        <p:spPr>
          <a:xfrm>
            <a:off x="1727200" y="190500"/>
            <a:ext cx="10058400" cy="1143000"/>
          </a:xfrm>
        </p:spPr>
        <p:txBody>
          <a:bodyPr>
            <a:noAutofit/>
          </a:bodyPr>
          <a:lstStyle>
            <a:lvl1pPr marL="0" indent="0">
              <a:buNone/>
              <a:defRPr sz="3000"/>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Page title minimum of 30 points and maximum</a:t>
            </a:r>
            <a:br>
              <a:rPr lang="en-US" dirty="0" smtClean="0"/>
            </a:br>
            <a:r>
              <a:rPr lang="en-US" dirty="0" smtClean="0"/>
              <a:t>of two lines</a:t>
            </a:r>
          </a:p>
        </p:txBody>
      </p:sp>
      <p:sp>
        <p:nvSpPr>
          <p:cNvPr id="12" name="Text Placeholder 11"/>
          <p:cNvSpPr>
            <a:spLocks noGrp="1"/>
          </p:cNvSpPr>
          <p:nvPr>
            <p:ph type="body" sz="quarter" idx="12" hasCustomPrompt="1"/>
          </p:nvPr>
        </p:nvSpPr>
        <p:spPr>
          <a:xfrm>
            <a:off x="1828800" y="1905000"/>
            <a:ext cx="9956800" cy="3810000"/>
          </a:xfrm>
        </p:spPr>
        <p:txBody>
          <a:bodyPr/>
          <a:lstStyle>
            <a:lvl1pPr marL="342900" marR="0" indent="-342900" algn="l" defTabSz="914400" rtl="0" eaLnBrk="1" fontAlgn="base" latinLnBrk="0" hangingPunct="1">
              <a:lnSpc>
                <a:spcPct val="200000"/>
              </a:lnSpc>
              <a:spcBef>
                <a:spcPct val="20000"/>
              </a:spcBef>
              <a:spcAft>
                <a:spcPts val="1200"/>
              </a:spcAft>
              <a:buClrTx/>
              <a:buSzTx/>
              <a:buFont typeface="Arial" pitchFamily="34" charset="0"/>
              <a:buChar char="•"/>
              <a:tabLst/>
              <a:defRPr sz="2400"/>
            </a:lvl1pPr>
            <a:lvl2pPr marL="742950" marR="0" indent="-285750" algn="l" defTabSz="914400" rtl="0" eaLnBrk="1" fontAlgn="auto" latinLnBrk="0" hangingPunct="1">
              <a:lnSpc>
                <a:spcPct val="100000"/>
              </a:lnSpc>
              <a:spcBef>
                <a:spcPct val="20000"/>
              </a:spcBef>
              <a:spcAft>
                <a:spcPts val="0"/>
              </a:spcAft>
              <a:buClrTx/>
              <a:buSzTx/>
              <a:buFont typeface="Arial" pitchFamily="34" charset="0"/>
              <a:buChar char="–"/>
              <a:tabLst/>
              <a:defRPr/>
            </a:lvl2pPr>
            <a:lvl3pPr marL="1143000" marR="0" indent="-228600" algn="l" defTabSz="914400" rtl="0" eaLnBrk="1" fontAlgn="auto" latinLnBrk="0" hangingPunct="1">
              <a:lnSpc>
                <a:spcPct val="100000"/>
              </a:lnSpc>
              <a:spcBef>
                <a:spcPct val="20000"/>
              </a:spcBef>
              <a:spcAft>
                <a:spcPts val="0"/>
              </a:spcAft>
              <a:buClrTx/>
              <a:buSzTx/>
              <a:buFont typeface="Arial" pitchFamily="34" charset="0"/>
              <a:buChar char="•"/>
              <a:tabLst/>
              <a:defRPr/>
            </a:lvl3pPr>
            <a:lvl4pPr marL="1600200" marR="0" indent="-228600" algn="l" defTabSz="914400" rtl="0" eaLnBrk="1" fontAlgn="auto" latinLnBrk="0" hangingPunct="1">
              <a:lnSpc>
                <a:spcPct val="100000"/>
              </a:lnSpc>
              <a:spcBef>
                <a:spcPct val="20000"/>
              </a:spcBef>
              <a:spcAft>
                <a:spcPts val="0"/>
              </a:spcAft>
              <a:buClrTx/>
              <a:buSzTx/>
              <a:buFont typeface="Arial" pitchFamily="34" charset="0"/>
              <a:buChar char="–"/>
              <a:tabLst/>
              <a:defRPr/>
            </a:lvl4pPr>
            <a:lvl5pPr marL="2057400" marR="0" indent="-228600" algn="l" defTabSz="914400" rtl="0" eaLnBrk="1" fontAlgn="auto" latinLnBrk="0" hangingPunct="1">
              <a:lnSpc>
                <a:spcPct val="100000"/>
              </a:lnSpc>
              <a:spcBef>
                <a:spcPct val="20000"/>
              </a:spcBef>
              <a:spcAft>
                <a:spcPts val="0"/>
              </a:spcAft>
              <a:buClrTx/>
              <a:buSzTx/>
              <a:buFont typeface="Arial" pitchFamily="34" charset="0"/>
              <a:buChar char="»"/>
              <a:tabLst/>
              <a:defRPr/>
            </a:lvl5pPr>
          </a:lstStyle>
          <a:p>
            <a:pPr marL="342900" marR="0" lvl="0" indent="-342900" algn="l" defTabSz="914400" rtl="0" eaLnBrk="1" fontAlgn="base" latinLnBrk="0" hangingPunct="1">
              <a:lnSpc>
                <a:spcPct val="200000"/>
              </a:lnSpc>
              <a:spcBef>
                <a:spcPct val="20000"/>
              </a:spcBef>
              <a:spcAft>
                <a:spcPts val="1200"/>
              </a:spcAft>
              <a:buClrTx/>
              <a:buSzTx/>
              <a:buFont typeface="Arial" pitchFamily="34" charset="0"/>
              <a:buChar char="•"/>
              <a:tabLst/>
              <a:defRPr/>
            </a:pPr>
            <a:r>
              <a:rPr kumimoji="0" lang="en-US" sz="2600" b="0" i="0" u="none" strike="noStrike" kern="1200" cap="none" spc="0" normalizeH="0" baseline="0" noProof="0" dirty="0" smtClean="0">
                <a:ln>
                  <a:noFill/>
                </a:ln>
                <a:solidFill>
                  <a:prstClr val="black"/>
                </a:solidFill>
                <a:effectLst/>
                <a:uLnTx/>
                <a:uFillTx/>
                <a:latin typeface="+mn-lt"/>
                <a:ea typeface="+mn-ea"/>
                <a:cs typeface="+mn-cs"/>
              </a:rPr>
              <a:t>Main point 6 point smaller than slide title</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200" b="0" i="0" u="none" strike="noStrike" kern="1200" cap="none" spc="0" normalizeH="0" baseline="0" noProof="0" dirty="0" smtClean="0">
                <a:ln>
                  <a:noFill/>
                </a:ln>
                <a:solidFill>
                  <a:prstClr val="black"/>
                </a:solidFill>
                <a:effectLst/>
                <a:uLnTx/>
                <a:uFillTx/>
                <a:latin typeface="+mn-lt"/>
                <a:ea typeface="+mn-ea"/>
                <a:cs typeface="+mn-cs"/>
              </a:rPr>
              <a:t>Bullet points 4 point less than main point</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200" b="0" i="0" u="none" strike="noStrike" kern="1200" cap="none" spc="0" normalizeH="0" baseline="0" noProof="0" dirty="0" smtClean="0">
                <a:ln>
                  <a:noFill/>
                </a:ln>
                <a:solidFill>
                  <a:prstClr val="black"/>
                </a:solidFill>
                <a:effectLst/>
                <a:uLnTx/>
                <a:uFillTx/>
                <a:latin typeface="+mn-lt"/>
                <a:ea typeface="+mn-ea"/>
                <a:cs typeface="+mn-cs"/>
              </a:rPr>
              <a:t>Font type is Calibri</a:t>
            </a:r>
          </a:p>
          <a:p>
            <a:pPr marL="1143000" marR="0" lvl="2" indent="-2286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000" b="0" i="0" u="none" strike="noStrike" kern="1200" cap="none" spc="0" normalizeH="0" baseline="0" noProof="0" dirty="0" smtClean="0">
                <a:ln>
                  <a:noFill/>
                </a:ln>
                <a:solidFill>
                  <a:prstClr val="black"/>
                </a:solidFill>
                <a:effectLst/>
                <a:uLnTx/>
                <a:uFillTx/>
                <a:latin typeface="+mn-lt"/>
                <a:ea typeface="+mn-ea"/>
                <a:cs typeface="+mn-cs"/>
              </a:rPr>
              <a:t>It is advised in one slide maximum 6 bullets</a:t>
            </a:r>
          </a:p>
          <a:p>
            <a:pPr marL="1600200" marR="0" lvl="3" indent="-2286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1800" b="0" i="0" u="none" strike="noStrike" kern="1200" cap="none" spc="0" normalizeH="0" baseline="0" noProof="0" dirty="0" smtClean="0">
                <a:ln>
                  <a:noFill/>
                </a:ln>
                <a:solidFill>
                  <a:prstClr val="black"/>
                </a:solidFill>
                <a:effectLst/>
                <a:uLnTx/>
                <a:uFillTx/>
                <a:latin typeface="+mn-lt"/>
                <a:ea typeface="+mn-ea"/>
                <a:cs typeface="+mn-cs"/>
              </a:rPr>
              <a:t>We recommend you use images on slides</a:t>
            </a:r>
          </a:p>
          <a:p>
            <a:pPr marL="1600200" marR="0" lvl="3" indent="-2286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1800" b="0" i="0" u="none" strike="noStrike" kern="1200" cap="none" spc="0" normalizeH="0" baseline="0" noProof="0" dirty="0" smtClean="0">
                <a:ln>
                  <a:noFill/>
                </a:ln>
                <a:solidFill>
                  <a:prstClr val="black"/>
                </a:solidFill>
                <a:effectLst/>
                <a:uLnTx/>
                <a:uFillTx/>
                <a:latin typeface="+mn-lt"/>
                <a:ea typeface="+mn-ea"/>
                <a:cs typeface="+mn-cs"/>
              </a:rPr>
              <a:t>You can change partner logos on front page</a:t>
            </a:r>
          </a:p>
          <a:p>
            <a:pPr marL="2057400" marR="0" lvl="4" indent="-2286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1600" b="0" i="0" u="none" strike="noStrike" kern="1200" cap="none" spc="0" normalizeH="0" baseline="0" noProof="0" dirty="0" smtClean="0">
                <a:ln>
                  <a:noFill/>
                </a:ln>
                <a:solidFill>
                  <a:prstClr val="black"/>
                </a:solidFill>
                <a:effectLst/>
                <a:uLnTx/>
                <a:uFillTx/>
                <a:latin typeface="+mn-lt"/>
                <a:ea typeface="+mn-ea"/>
                <a:cs typeface="+mn-cs"/>
              </a:rPr>
              <a:t>You have to duplicate this slide for more inside pages</a:t>
            </a:r>
            <a:endParaRPr kumimoji="0" lang="en-US" sz="1600" b="0" i="0" u="none" strike="noStrike" kern="1200" cap="none" spc="0" normalizeH="0" baseline="0" noProof="0" dirty="0">
              <a:ln>
                <a:noFill/>
              </a:ln>
              <a:solidFill>
                <a:prstClr val="black"/>
              </a:solidFill>
              <a:effectLst/>
              <a:uLnTx/>
              <a:uFillTx/>
              <a:latin typeface="+mn-lt"/>
              <a:ea typeface="+mn-ea"/>
              <a:cs typeface="+mn-cs"/>
            </a:endParaRPr>
          </a:p>
        </p:txBody>
      </p:sp>
    </p:spTree>
    <p:extLst>
      <p:ext uri="{BB962C8B-B14F-4D97-AF65-F5344CB8AC3E}">
        <p14:creationId xmlns:p14="http://schemas.microsoft.com/office/powerpoint/2010/main" val="913664561"/>
      </p:ext>
    </p:extLst>
  </p:cSld>
  <p:clrMapOvr>
    <a:masterClrMapping/>
  </p:clrMapOvr>
  <p:transition spd="slow">
    <p:wipe dir="d"/>
  </p:transition>
  <p:timing>
    <p:tnLst>
      <p:par>
        <p:cTn id="1" dur="indefinite" restart="never" nodeType="tmRoot"/>
      </p:par>
    </p:tnLst>
  </p:timing>
  <p:hf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CF2D5D12-92A3-4D3F-BCCE-3DA065E2F05A}"/>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xmlns="" id="{42D10BF2-8F21-4751-BF8F-DCB811CF8FB9}"/>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xmlns="" id="{FF795620-B045-4AE7-A197-2B0A6998D069}"/>
              </a:ext>
            </a:extLst>
          </p:cNvPr>
          <p:cNvSpPr>
            <a:spLocks noGrp="1"/>
          </p:cNvSpPr>
          <p:nvPr>
            <p:ph type="dt" sz="half" idx="10"/>
          </p:nvPr>
        </p:nvSpPr>
        <p:spPr/>
        <p:txBody>
          <a:bodyPr/>
          <a:lstStyle/>
          <a:p>
            <a:fld id="{405A64E4-3360-48B6-BA39-4151F9171676}" type="datetimeFigureOut">
              <a:rPr lang="en-GB" smtClean="0"/>
              <a:t>14/12/2017</a:t>
            </a:fld>
            <a:endParaRPr lang="en-GB"/>
          </a:p>
        </p:txBody>
      </p:sp>
      <p:sp>
        <p:nvSpPr>
          <p:cNvPr id="5" name="Footer Placeholder 4">
            <a:extLst>
              <a:ext uri="{FF2B5EF4-FFF2-40B4-BE49-F238E27FC236}">
                <a16:creationId xmlns:a16="http://schemas.microsoft.com/office/drawing/2014/main" xmlns="" id="{FE83F23F-FDDB-4473-A596-C87545051DCB}"/>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xmlns="" id="{8425D8BB-5B59-4D9B-A699-8A979CA39DBD}"/>
              </a:ext>
            </a:extLst>
          </p:cNvPr>
          <p:cNvSpPr>
            <a:spLocks noGrp="1"/>
          </p:cNvSpPr>
          <p:nvPr>
            <p:ph type="sldNum" sz="quarter" idx="12"/>
          </p:nvPr>
        </p:nvSpPr>
        <p:spPr/>
        <p:txBody>
          <a:bodyPr/>
          <a:lstStyle/>
          <a:p>
            <a:fld id="{11B8D46C-BADD-402A-8CDC-B37215982DAB}" type="slidenum">
              <a:rPr lang="en-GB" smtClean="0"/>
              <a:t>‹#›</a:t>
            </a:fld>
            <a:endParaRPr lang="en-GB"/>
          </a:p>
        </p:txBody>
      </p:sp>
    </p:spTree>
    <p:extLst>
      <p:ext uri="{BB962C8B-B14F-4D97-AF65-F5344CB8AC3E}">
        <p14:creationId xmlns:p14="http://schemas.microsoft.com/office/powerpoint/2010/main" val="7245167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68E57AF3-E29E-4126-B777-0E4556B689D1}"/>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xmlns="" id="{D939533F-20F2-4B99-B9FA-DB636C841D38}"/>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xmlns="" id="{093F6D5C-88E7-40E8-A9EE-371FF8AF3FF9}"/>
              </a:ext>
            </a:extLst>
          </p:cNvPr>
          <p:cNvSpPr>
            <a:spLocks noGrp="1"/>
          </p:cNvSpPr>
          <p:nvPr>
            <p:ph type="dt" sz="half" idx="10"/>
          </p:nvPr>
        </p:nvSpPr>
        <p:spPr/>
        <p:txBody>
          <a:bodyPr/>
          <a:lstStyle/>
          <a:p>
            <a:fld id="{405A64E4-3360-48B6-BA39-4151F9171676}" type="datetimeFigureOut">
              <a:rPr lang="en-GB" smtClean="0"/>
              <a:t>14/12/2017</a:t>
            </a:fld>
            <a:endParaRPr lang="en-GB"/>
          </a:p>
        </p:txBody>
      </p:sp>
      <p:sp>
        <p:nvSpPr>
          <p:cNvPr id="5" name="Footer Placeholder 4">
            <a:extLst>
              <a:ext uri="{FF2B5EF4-FFF2-40B4-BE49-F238E27FC236}">
                <a16:creationId xmlns:a16="http://schemas.microsoft.com/office/drawing/2014/main" xmlns="" id="{BF1CA5D3-576A-415D-832E-4AFAEC6D9C0E}"/>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xmlns="" id="{681A8415-509E-407B-A6C1-A27906582914}"/>
              </a:ext>
            </a:extLst>
          </p:cNvPr>
          <p:cNvSpPr>
            <a:spLocks noGrp="1"/>
          </p:cNvSpPr>
          <p:nvPr>
            <p:ph type="sldNum" sz="quarter" idx="12"/>
          </p:nvPr>
        </p:nvSpPr>
        <p:spPr/>
        <p:txBody>
          <a:bodyPr/>
          <a:lstStyle/>
          <a:p>
            <a:fld id="{11B8D46C-BADD-402A-8CDC-B37215982DAB}" type="slidenum">
              <a:rPr lang="en-GB" smtClean="0"/>
              <a:t>‹#›</a:t>
            </a:fld>
            <a:endParaRPr lang="en-GB"/>
          </a:p>
        </p:txBody>
      </p:sp>
    </p:spTree>
    <p:extLst>
      <p:ext uri="{BB962C8B-B14F-4D97-AF65-F5344CB8AC3E}">
        <p14:creationId xmlns:p14="http://schemas.microsoft.com/office/powerpoint/2010/main" val="1009288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D00E78EA-1243-486C-8575-B0A74DE43A3D}"/>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xmlns="" id="{413F7AE8-F4B6-4C9E-A713-9EE1B8CE2620}"/>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xmlns="" id="{07A6F0B5-6D44-46DD-B0A5-1C1CCDE55637}"/>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xmlns="" id="{60257B9C-AFFC-4AE2-98E5-E16DC846D03A}"/>
              </a:ext>
            </a:extLst>
          </p:cNvPr>
          <p:cNvSpPr>
            <a:spLocks noGrp="1"/>
          </p:cNvSpPr>
          <p:nvPr>
            <p:ph type="dt" sz="half" idx="10"/>
          </p:nvPr>
        </p:nvSpPr>
        <p:spPr/>
        <p:txBody>
          <a:bodyPr/>
          <a:lstStyle/>
          <a:p>
            <a:fld id="{405A64E4-3360-48B6-BA39-4151F9171676}" type="datetimeFigureOut">
              <a:rPr lang="en-GB" smtClean="0"/>
              <a:t>14/12/2017</a:t>
            </a:fld>
            <a:endParaRPr lang="en-GB"/>
          </a:p>
        </p:txBody>
      </p:sp>
      <p:sp>
        <p:nvSpPr>
          <p:cNvPr id="6" name="Footer Placeholder 5">
            <a:extLst>
              <a:ext uri="{FF2B5EF4-FFF2-40B4-BE49-F238E27FC236}">
                <a16:creationId xmlns:a16="http://schemas.microsoft.com/office/drawing/2014/main" xmlns="" id="{85B44B2E-0C88-453A-A0AA-8BCA896938B1}"/>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xmlns="" id="{A586B7FD-5345-404F-847B-5448443FF384}"/>
              </a:ext>
            </a:extLst>
          </p:cNvPr>
          <p:cNvSpPr>
            <a:spLocks noGrp="1"/>
          </p:cNvSpPr>
          <p:nvPr>
            <p:ph type="sldNum" sz="quarter" idx="12"/>
          </p:nvPr>
        </p:nvSpPr>
        <p:spPr/>
        <p:txBody>
          <a:bodyPr/>
          <a:lstStyle/>
          <a:p>
            <a:fld id="{11B8D46C-BADD-402A-8CDC-B37215982DAB}" type="slidenum">
              <a:rPr lang="en-GB" smtClean="0"/>
              <a:t>‹#›</a:t>
            </a:fld>
            <a:endParaRPr lang="en-GB"/>
          </a:p>
        </p:txBody>
      </p:sp>
    </p:spTree>
    <p:extLst>
      <p:ext uri="{BB962C8B-B14F-4D97-AF65-F5344CB8AC3E}">
        <p14:creationId xmlns:p14="http://schemas.microsoft.com/office/powerpoint/2010/main" val="92265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2A7547C-3FD5-431F-907F-D13BD209880E}"/>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xmlns="" id="{AFAB612B-0AD7-4761-A6A7-8D1DF4F11959}"/>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xmlns="" id="{0EABED7E-4CD1-45A3-9B77-9C03731B802B}"/>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xmlns="" id="{54F653B4-BE56-4F32-B53D-BC3585C278F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xmlns="" id="{85749F12-B353-4017-897B-EA88A735D218}"/>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xmlns="" id="{25DD1858-48B4-4379-BDC7-540FF259131E}"/>
              </a:ext>
            </a:extLst>
          </p:cNvPr>
          <p:cNvSpPr>
            <a:spLocks noGrp="1"/>
          </p:cNvSpPr>
          <p:nvPr>
            <p:ph type="dt" sz="half" idx="10"/>
          </p:nvPr>
        </p:nvSpPr>
        <p:spPr/>
        <p:txBody>
          <a:bodyPr/>
          <a:lstStyle/>
          <a:p>
            <a:fld id="{405A64E4-3360-48B6-BA39-4151F9171676}" type="datetimeFigureOut">
              <a:rPr lang="en-GB" smtClean="0"/>
              <a:t>14/12/2017</a:t>
            </a:fld>
            <a:endParaRPr lang="en-GB"/>
          </a:p>
        </p:txBody>
      </p:sp>
      <p:sp>
        <p:nvSpPr>
          <p:cNvPr id="8" name="Footer Placeholder 7">
            <a:extLst>
              <a:ext uri="{FF2B5EF4-FFF2-40B4-BE49-F238E27FC236}">
                <a16:creationId xmlns:a16="http://schemas.microsoft.com/office/drawing/2014/main" xmlns="" id="{6195A8BE-9FF7-4FCF-B1CF-1D900050DE70}"/>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xmlns="" id="{1889A064-699C-478C-921A-664B2D5F4FED}"/>
              </a:ext>
            </a:extLst>
          </p:cNvPr>
          <p:cNvSpPr>
            <a:spLocks noGrp="1"/>
          </p:cNvSpPr>
          <p:nvPr>
            <p:ph type="sldNum" sz="quarter" idx="12"/>
          </p:nvPr>
        </p:nvSpPr>
        <p:spPr/>
        <p:txBody>
          <a:bodyPr/>
          <a:lstStyle/>
          <a:p>
            <a:fld id="{11B8D46C-BADD-402A-8CDC-B37215982DAB}" type="slidenum">
              <a:rPr lang="en-GB" smtClean="0"/>
              <a:t>‹#›</a:t>
            </a:fld>
            <a:endParaRPr lang="en-GB"/>
          </a:p>
        </p:txBody>
      </p:sp>
    </p:spTree>
    <p:extLst>
      <p:ext uri="{BB962C8B-B14F-4D97-AF65-F5344CB8AC3E}">
        <p14:creationId xmlns:p14="http://schemas.microsoft.com/office/powerpoint/2010/main" val="7756282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DA801995-8EEE-4E07-89C4-8171A3F785B8}"/>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xmlns="" id="{916B8E77-D9D8-4581-97E7-4CFFA15BBFCF}"/>
              </a:ext>
            </a:extLst>
          </p:cNvPr>
          <p:cNvSpPr>
            <a:spLocks noGrp="1"/>
          </p:cNvSpPr>
          <p:nvPr>
            <p:ph type="dt" sz="half" idx="10"/>
          </p:nvPr>
        </p:nvSpPr>
        <p:spPr/>
        <p:txBody>
          <a:bodyPr/>
          <a:lstStyle/>
          <a:p>
            <a:fld id="{405A64E4-3360-48B6-BA39-4151F9171676}" type="datetimeFigureOut">
              <a:rPr lang="en-GB" smtClean="0"/>
              <a:t>14/12/2017</a:t>
            </a:fld>
            <a:endParaRPr lang="en-GB"/>
          </a:p>
        </p:txBody>
      </p:sp>
      <p:sp>
        <p:nvSpPr>
          <p:cNvPr id="4" name="Footer Placeholder 3">
            <a:extLst>
              <a:ext uri="{FF2B5EF4-FFF2-40B4-BE49-F238E27FC236}">
                <a16:creationId xmlns:a16="http://schemas.microsoft.com/office/drawing/2014/main" xmlns="" id="{3B571FC3-A2A3-433E-81B8-5327E7BB2009}"/>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xmlns="" id="{84FAEF6C-81FB-43AF-8AEC-A81EF62270C5}"/>
              </a:ext>
            </a:extLst>
          </p:cNvPr>
          <p:cNvSpPr>
            <a:spLocks noGrp="1"/>
          </p:cNvSpPr>
          <p:nvPr>
            <p:ph type="sldNum" sz="quarter" idx="12"/>
          </p:nvPr>
        </p:nvSpPr>
        <p:spPr/>
        <p:txBody>
          <a:bodyPr/>
          <a:lstStyle/>
          <a:p>
            <a:fld id="{11B8D46C-BADD-402A-8CDC-B37215982DAB}" type="slidenum">
              <a:rPr lang="en-GB" smtClean="0"/>
              <a:t>‹#›</a:t>
            </a:fld>
            <a:endParaRPr lang="en-GB"/>
          </a:p>
        </p:txBody>
      </p:sp>
    </p:spTree>
    <p:extLst>
      <p:ext uri="{BB962C8B-B14F-4D97-AF65-F5344CB8AC3E}">
        <p14:creationId xmlns:p14="http://schemas.microsoft.com/office/powerpoint/2010/main" val="36298701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xmlns="" id="{ADF4C11B-E89E-426D-BFE4-FFDFB82344F9}"/>
              </a:ext>
            </a:extLst>
          </p:cNvPr>
          <p:cNvSpPr>
            <a:spLocks noGrp="1"/>
          </p:cNvSpPr>
          <p:nvPr>
            <p:ph type="dt" sz="half" idx="10"/>
          </p:nvPr>
        </p:nvSpPr>
        <p:spPr/>
        <p:txBody>
          <a:bodyPr/>
          <a:lstStyle/>
          <a:p>
            <a:fld id="{405A64E4-3360-48B6-BA39-4151F9171676}" type="datetimeFigureOut">
              <a:rPr lang="en-GB" smtClean="0"/>
              <a:t>14/12/2017</a:t>
            </a:fld>
            <a:endParaRPr lang="en-GB"/>
          </a:p>
        </p:txBody>
      </p:sp>
      <p:sp>
        <p:nvSpPr>
          <p:cNvPr id="3" name="Footer Placeholder 2">
            <a:extLst>
              <a:ext uri="{FF2B5EF4-FFF2-40B4-BE49-F238E27FC236}">
                <a16:creationId xmlns:a16="http://schemas.microsoft.com/office/drawing/2014/main" xmlns="" id="{8768A80F-4DB9-499B-BB78-6FFF7A340DDB}"/>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xmlns="" id="{AD7FDF1C-7726-4029-B5D0-5E6E37955484}"/>
              </a:ext>
            </a:extLst>
          </p:cNvPr>
          <p:cNvSpPr>
            <a:spLocks noGrp="1"/>
          </p:cNvSpPr>
          <p:nvPr>
            <p:ph type="sldNum" sz="quarter" idx="12"/>
          </p:nvPr>
        </p:nvSpPr>
        <p:spPr/>
        <p:txBody>
          <a:bodyPr/>
          <a:lstStyle/>
          <a:p>
            <a:fld id="{11B8D46C-BADD-402A-8CDC-B37215982DAB}" type="slidenum">
              <a:rPr lang="en-GB" smtClean="0"/>
              <a:t>‹#›</a:t>
            </a:fld>
            <a:endParaRPr lang="en-GB"/>
          </a:p>
        </p:txBody>
      </p:sp>
    </p:spTree>
    <p:extLst>
      <p:ext uri="{BB962C8B-B14F-4D97-AF65-F5344CB8AC3E}">
        <p14:creationId xmlns:p14="http://schemas.microsoft.com/office/powerpoint/2010/main" val="33706741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39D97946-63C2-4ECE-86C7-06054FBDE6D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xmlns="" id="{AD92B2A1-D3E3-4649-A551-5A8B67628C8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xmlns="" id="{D943F41C-91F4-4609-8597-A2AA5F373FF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xmlns="" id="{8FC6AF7A-A14B-45B4-85F7-56FB83694F7D}"/>
              </a:ext>
            </a:extLst>
          </p:cNvPr>
          <p:cNvSpPr>
            <a:spLocks noGrp="1"/>
          </p:cNvSpPr>
          <p:nvPr>
            <p:ph type="dt" sz="half" idx="10"/>
          </p:nvPr>
        </p:nvSpPr>
        <p:spPr/>
        <p:txBody>
          <a:bodyPr/>
          <a:lstStyle/>
          <a:p>
            <a:fld id="{405A64E4-3360-48B6-BA39-4151F9171676}" type="datetimeFigureOut">
              <a:rPr lang="en-GB" smtClean="0"/>
              <a:t>14/12/2017</a:t>
            </a:fld>
            <a:endParaRPr lang="en-GB"/>
          </a:p>
        </p:txBody>
      </p:sp>
      <p:sp>
        <p:nvSpPr>
          <p:cNvPr id="6" name="Footer Placeholder 5">
            <a:extLst>
              <a:ext uri="{FF2B5EF4-FFF2-40B4-BE49-F238E27FC236}">
                <a16:creationId xmlns:a16="http://schemas.microsoft.com/office/drawing/2014/main" xmlns="" id="{538DBEB2-D346-4AE0-94BF-C9748D1AD23A}"/>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xmlns="" id="{9BEE6DA5-399C-47C4-B402-C461B7F73E61}"/>
              </a:ext>
            </a:extLst>
          </p:cNvPr>
          <p:cNvSpPr>
            <a:spLocks noGrp="1"/>
          </p:cNvSpPr>
          <p:nvPr>
            <p:ph type="sldNum" sz="quarter" idx="12"/>
          </p:nvPr>
        </p:nvSpPr>
        <p:spPr/>
        <p:txBody>
          <a:bodyPr/>
          <a:lstStyle/>
          <a:p>
            <a:fld id="{11B8D46C-BADD-402A-8CDC-B37215982DAB}" type="slidenum">
              <a:rPr lang="en-GB" smtClean="0"/>
              <a:t>‹#›</a:t>
            </a:fld>
            <a:endParaRPr lang="en-GB"/>
          </a:p>
        </p:txBody>
      </p:sp>
    </p:spTree>
    <p:extLst>
      <p:ext uri="{BB962C8B-B14F-4D97-AF65-F5344CB8AC3E}">
        <p14:creationId xmlns:p14="http://schemas.microsoft.com/office/powerpoint/2010/main" val="74988020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BDD19921-E697-44C5-BCE9-2BC2E8401BB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xmlns="" id="{3DFD7017-9DBB-4EF0-9956-C7BAFF0D863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xmlns="" id="{E50C192C-0D56-4702-80FB-97386C47E56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xmlns="" id="{7108221A-090D-48F0-91AB-F2D568D412AC}"/>
              </a:ext>
            </a:extLst>
          </p:cNvPr>
          <p:cNvSpPr>
            <a:spLocks noGrp="1"/>
          </p:cNvSpPr>
          <p:nvPr>
            <p:ph type="dt" sz="half" idx="10"/>
          </p:nvPr>
        </p:nvSpPr>
        <p:spPr/>
        <p:txBody>
          <a:bodyPr/>
          <a:lstStyle/>
          <a:p>
            <a:fld id="{405A64E4-3360-48B6-BA39-4151F9171676}" type="datetimeFigureOut">
              <a:rPr lang="en-GB" smtClean="0"/>
              <a:t>14/12/2017</a:t>
            </a:fld>
            <a:endParaRPr lang="en-GB"/>
          </a:p>
        </p:txBody>
      </p:sp>
      <p:sp>
        <p:nvSpPr>
          <p:cNvPr id="6" name="Footer Placeholder 5">
            <a:extLst>
              <a:ext uri="{FF2B5EF4-FFF2-40B4-BE49-F238E27FC236}">
                <a16:creationId xmlns:a16="http://schemas.microsoft.com/office/drawing/2014/main" xmlns="" id="{355E3558-2C4A-41F1-8B2B-F38BB7CF29D7}"/>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xmlns="" id="{E94A1C50-E443-4B20-BD3A-BC04B766CD22}"/>
              </a:ext>
            </a:extLst>
          </p:cNvPr>
          <p:cNvSpPr>
            <a:spLocks noGrp="1"/>
          </p:cNvSpPr>
          <p:nvPr>
            <p:ph type="sldNum" sz="quarter" idx="12"/>
          </p:nvPr>
        </p:nvSpPr>
        <p:spPr/>
        <p:txBody>
          <a:bodyPr/>
          <a:lstStyle/>
          <a:p>
            <a:fld id="{11B8D46C-BADD-402A-8CDC-B37215982DAB}" type="slidenum">
              <a:rPr lang="en-GB" smtClean="0"/>
              <a:t>‹#›</a:t>
            </a:fld>
            <a:endParaRPr lang="en-GB"/>
          </a:p>
        </p:txBody>
      </p:sp>
    </p:spTree>
    <p:extLst>
      <p:ext uri="{BB962C8B-B14F-4D97-AF65-F5344CB8AC3E}">
        <p14:creationId xmlns:p14="http://schemas.microsoft.com/office/powerpoint/2010/main" val="3207766644"/>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xmlns="" id="{6A88E9DF-B76D-4409-A02F-E101D487299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xmlns="" id="{BE840B78-C154-4CA9-AFDC-52074536336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xmlns="" id="{4C1382BD-84EB-4BC5-8650-D115518528E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05A64E4-3360-48B6-BA39-4151F9171676}" type="datetimeFigureOut">
              <a:rPr lang="en-GB" smtClean="0"/>
              <a:t>14/12/2017</a:t>
            </a:fld>
            <a:endParaRPr lang="en-GB"/>
          </a:p>
        </p:txBody>
      </p:sp>
      <p:sp>
        <p:nvSpPr>
          <p:cNvPr id="5" name="Footer Placeholder 4">
            <a:extLst>
              <a:ext uri="{FF2B5EF4-FFF2-40B4-BE49-F238E27FC236}">
                <a16:creationId xmlns:a16="http://schemas.microsoft.com/office/drawing/2014/main" xmlns="" id="{C7C6DF5D-6877-4168-BA50-61F0ED2BE8F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xmlns="" id="{30A3B67B-6AC3-40BD-BF16-25A53B8AC75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1B8D46C-BADD-402A-8CDC-B37215982DAB}" type="slidenum">
              <a:rPr lang="en-GB" smtClean="0"/>
              <a:t>‹#›</a:t>
            </a:fld>
            <a:endParaRPr lang="en-GB"/>
          </a:p>
        </p:txBody>
      </p:sp>
    </p:spTree>
    <p:extLst>
      <p:ext uri="{BB962C8B-B14F-4D97-AF65-F5344CB8AC3E}">
        <p14:creationId xmlns:p14="http://schemas.microsoft.com/office/powerpoint/2010/main" val="118998123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9.jpg"/><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3.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3.png"/></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7.png"/><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xml"/><Relationship Id="rId3" Type="http://schemas.openxmlformats.org/officeDocument/2006/relationships/image" Target="../media/image5.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3.xml"/><Relationship Id="rId3" Type="http://schemas.openxmlformats.org/officeDocument/2006/relationships/image" Target="../media/image6.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4.xml"/><Relationship Id="rId3" Type="http://schemas.openxmlformats.org/officeDocument/2006/relationships/image" Target="../media/image7.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5.xml"/><Relationship Id="rId3" Type="http://schemas.openxmlformats.org/officeDocument/2006/relationships/image" Target="../media/image8.emf"/></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3276600" y="2133600"/>
            <a:ext cx="6324600" cy="1254369"/>
          </a:xfrm>
        </p:spPr>
        <p:txBody>
          <a:bodyPr>
            <a:normAutofit fontScale="92500" lnSpcReduction="20000"/>
          </a:bodyPr>
          <a:lstStyle/>
          <a:p>
            <a:r>
              <a:rPr lang="en-GB" b="1" dirty="0" smtClean="0"/>
              <a:t>M&amp;E, research quality and performance management in the CRP Livestock</a:t>
            </a:r>
          </a:p>
          <a:p>
            <a:endParaRPr lang="en-GB" dirty="0"/>
          </a:p>
        </p:txBody>
      </p:sp>
      <p:sp>
        <p:nvSpPr>
          <p:cNvPr id="6" name="Text Placeholder 5"/>
          <p:cNvSpPr>
            <a:spLocks noGrp="1"/>
          </p:cNvSpPr>
          <p:nvPr>
            <p:ph type="body" sz="quarter" idx="11"/>
          </p:nvPr>
        </p:nvSpPr>
        <p:spPr>
          <a:xfrm>
            <a:off x="2336800" y="3641259"/>
            <a:ext cx="8432800" cy="877866"/>
          </a:xfrm>
        </p:spPr>
        <p:txBody>
          <a:bodyPr>
            <a:normAutofit/>
          </a:bodyPr>
          <a:lstStyle/>
          <a:p>
            <a:r>
              <a:rPr lang="en-GB" dirty="0" smtClean="0"/>
              <a:t>Helen Altshul – CRP Performance and Partnerships Manager, ILRI </a:t>
            </a:r>
          </a:p>
          <a:p>
            <a:r>
              <a:rPr lang="en-GB" dirty="0" smtClean="0"/>
              <a:t>Jane Poole – Team Leader, Research Methods Group, ILRI-ICRAF</a:t>
            </a:r>
            <a:endParaRPr lang="en-GB" dirty="0"/>
          </a:p>
        </p:txBody>
      </p:sp>
      <p:sp>
        <p:nvSpPr>
          <p:cNvPr id="9" name="Text Placeholder 8"/>
          <p:cNvSpPr>
            <a:spLocks noGrp="1"/>
          </p:cNvSpPr>
          <p:nvPr>
            <p:ph type="body" sz="quarter" idx="12"/>
          </p:nvPr>
        </p:nvSpPr>
        <p:spPr>
          <a:xfrm>
            <a:off x="2336800" y="4772416"/>
            <a:ext cx="8432800" cy="762000"/>
          </a:xfrm>
        </p:spPr>
        <p:txBody>
          <a:bodyPr/>
          <a:lstStyle/>
          <a:p>
            <a:r>
              <a:rPr lang="en-GB" dirty="0" smtClean="0"/>
              <a:t>CRP Livestock ISC, Nairobi, 12-14 December 2017</a:t>
            </a:r>
            <a:endParaRPr lang="en-GB" dirty="0"/>
          </a:p>
        </p:txBody>
      </p:sp>
    </p:spTree>
    <p:extLst>
      <p:ext uri="{BB962C8B-B14F-4D97-AF65-F5344CB8AC3E}">
        <p14:creationId xmlns:p14="http://schemas.microsoft.com/office/powerpoint/2010/main" val="61286331"/>
      </p:ext>
    </p:extLst>
  </p:cSld>
  <p:clrMapOvr>
    <a:masterClrMapping/>
  </p:clrMapOvr>
  <p:transition spd="slow">
    <p:wipe dir="d"/>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3"/>
          <a:stretch>
            <a:fillRect/>
          </a:stretch>
        </p:blipFill>
        <p:spPr>
          <a:xfrm>
            <a:off x="0" y="0"/>
            <a:ext cx="1645089" cy="6858000"/>
          </a:xfrm>
          <a:prstGeom prst="rect">
            <a:avLst/>
          </a:prstGeom>
        </p:spPr>
      </p:pic>
      <p:pic>
        <p:nvPicPr>
          <p:cNvPr id="6" name="image7.jpg" descr="Performance Areas.jpg">
            <a:extLst>
              <a:ext uri="{FF2B5EF4-FFF2-40B4-BE49-F238E27FC236}">
                <a16:creationId xmlns:a16="http://schemas.microsoft.com/office/drawing/2014/main" xmlns="" id="{024DAC7D-F7A1-4649-ABD6-A3220F155C6F}"/>
              </a:ext>
            </a:extLst>
          </p:cNvPr>
          <p:cNvPicPr/>
          <p:nvPr/>
        </p:nvPicPr>
        <p:blipFill>
          <a:blip r:embed="rId4"/>
          <a:srcRect/>
          <a:stretch>
            <a:fillRect/>
          </a:stretch>
        </p:blipFill>
        <p:spPr>
          <a:xfrm>
            <a:off x="3282846" y="1528997"/>
            <a:ext cx="8754256" cy="5051685"/>
          </a:xfrm>
          <a:prstGeom prst="rect">
            <a:avLst/>
          </a:prstGeom>
          <a:ln/>
        </p:spPr>
      </p:pic>
      <p:sp>
        <p:nvSpPr>
          <p:cNvPr id="4" name="Title 3">
            <a:extLst>
              <a:ext uri="{FF2B5EF4-FFF2-40B4-BE49-F238E27FC236}">
                <a16:creationId xmlns:a16="http://schemas.microsoft.com/office/drawing/2014/main" xmlns="" id="{EC3CE4FE-B08C-45AE-BAB8-247296C31812}"/>
              </a:ext>
            </a:extLst>
          </p:cNvPr>
          <p:cNvSpPr>
            <a:spLocks noGrp="1"/>
          </p:cNvSpPr>
          <p:nvPr>
            <p:ph type="title"/>
          </p:nvPr>
        </p:nvSpPr>
        <p:spPr>
          <a:xfrm>
            <a:off x="838200" y="25052"/>
            <a:ext cx="10515600" cy="1019331"/>
          </a:xfrm>
        </p:spPr>
        <p:txBody>
          <a:bodyPr>
            <a:normAutofit/>
          </a:bodyPr>
          <a:lstStyle/>
          <a:p>
            <a:r>
              <a:rPr lang="en-US" sz="3600" b="1" dirty="0"/>
              <a:t>Quality of Research (QoR4D) for Livestock CRP</a:t>
            </a:r>
            <a:endParaRPr lang="en-GB" sz="3600" b="1" dirty="0"/>
          </a:p>
        </p:txBody>
      </p:sp>
      <p:sp>
        <p:nvSpPr>
          <p:cNvPr id="5" name="Content Placeholder 4">
            <a:extLst>
              <a:ext uri="{FF2B5EF4-FFF2-40B4-BE49-F238E27FC236}">
                <a16:creationId xmlns:a16="http://schemas.microsoft.com/office/drawing/2014/main" xmlns="" id="{8DA733D8-79AB-4297-8682-DE5B84914007}"/>
              </a:ext>
            </a:extLst>
          </p:cNvPr>
          <p:cNvSpPr>
            <a:spLocks noGrp="1"/>
          </p:cNvSpPr>
          <p:nvPr>
            <p:ph idx="1"/>
          </p:nvPr>
        </p:nvSpPr>
        <p:spPr>
          <a:xfrm>
            <a:off x="838200" y="1019331"/>
            <a:ext cx="10515600" cy="5157632"/>
          </a:xfrm>
        </p:spPr>
        <p:txBody>
          <a:bodyPr/>
          <a:lstStyle/>
          <a:p>
            <a:r>
              <a:rPr lang="en-US" dirty="0"/>
              <a:t>Follows the ISPC and CGIAR RBM Framework criteria for QoR4D:</a:t>
            </a:r>
          </a:p>
          <a:p>
            <a:pPr lvl="1"/>
            <a:r>
              <a:rPr lang="en-US" dirty="0"/>
              <a:t>Relevance</a:t>
            </a:r>
          </a:p>
          <a:p>
            <a:pPr lvl="1"/>
            <a:r>
              <a:rPr lang="en-US" dirty="0"/>
              <a:t>Scientific Credibility</a:t>
            </a:r>
          </a:p>
          <a:p>
            <a:pPr lvl="1"/>
            <a:r>
              <a:rPr lang="en-US" dirty="0"/>
              <a:t>Legitimacy</a:t>
            </a:r>
          </a:p>
          <a:p>
            <a:pPr lvl="1"/>
            <a:r>
              <a:rPr lang="en-US" dirty="0"/>
              <a:t>Effectiveness</a:t>
            </a:r>
            <a:endParaRPr lang="en-GB" dirty="0"/>
          </a:p>
        </p:txBody>
      </p:sp>
      <p:sp>
        <p:nvSpPr>
          <p:cNvPr id="7" name="TextBox 6">
            <a:extLst>
              <a:ext uri="{FF2B5EF4-FFF2-40B4-BE49-F238E27FC236}">
                <a16:creationId xmlns:a16="http://schemas.microsoft.com/office/drawing/2014/main" xmlns="" id="{78B3A003-3B14-438C-849F-0D1AFE584561}"/>
              </a:ext>
            </a:extLst>
          </p:cNvPr>
          <p:cNvSpPr txBox="1"/>
          <p:nvPr/>
        </p:nvSpPr>
        <p:spPr>
          <a:xfrm>
            <a:off x="7809875" y="6550223"/>
            <a:ext cx="4382125" cy="307777"/>
          </a:xfrm>
          <a:prstGeom prst="rect">
            <a:avLst/>
          </a:prstGeom>
          <a:noFill/>
        </p:spPr>
        <p:txBody>
          <a:bodyPr wrap="square" rtlCol="0">
            <a:spAutoFit/>
          </a:bodyPr>
          <a:lstStyle/>
          <a:p>
            <a:r>
              <a:rPr lang="en-US" sz="1400" i="1" dirty="0"/>
              <a:t>Taken from CGIAR RBM Framework – draft June 28, 2017</a:t>
            </a:r>
            <a:endParaRPr lang="en-GB" sz="1400" i="1" dirty="0"/>
          </a:p>
        </p:txBody>
      </p:sp>
    </p:spTree>
    <p:extLst>
      <p:ext uri="{BB962C8B-B14F-4D97-AF65-F5344CB8AC3E}">
        <p14:creationId xmlns:p14="http://schemas.microsoft.com/office/powerpoint/2010/main" val="256219248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a:stretch>
            <a:fillRect/>
          </a:stretch>
        </p:blipFill>
        <p:spPr>
          <a:xfrm>
            <a:off x="0" y="0"/>
            <a:ext cx="1645089" cy="6858000"/>
          </a:xfrm>
          <a:prstGeom prst="rect">
            <a:avLst/>
          </a:prstGeom>
        </p:spPr>
      </p:pic>
      <p:sp>
        <p:nvSpPr>
          <p:cNvPr id="4" name="Title 3">
            <a:extLst>
              <a:ext uri="{FF2B5EF4-FFF2-40B4-BE49-F238E27FC236}">
                <a16:creationId xmlns:a16="http://schemas.microsoft.com/office/drawing/2014/main" xmlns="" id="{EC3CE4FE-B08C-45AE-BAB8-247296C31812}"/>
              </a:ext>
            </a:extLst>
          </p:cNvPr>
          <p:cNvSpPr>
            <a:spLocks noGrp="1"/>
          </p:cNvSpPr>
          <p:nvPr>
            <p:ph type="title"/>
          </p:nvPr>
        </p:nvSpPr>
        <p:spPr>
          <a:xfrm>
            <a:off x="838200" y="0"/>
            <a:ext cx="10515600" cy="1019331"/>
          </a:xfrm>
        </p:spPr>
        <p:txBody>
          <a:bodyPr>
            <a:normAutofit/>
          </a:bodyPr>
          <a:lstStyle/>
          <a:p>
            <a:r>
              <a:rPr lang="en-US" sz="3600" b="1" dirty="0"/>
              <a:t>Quality of Research (QoR4D) for Livestock CRP</a:t>
            </a:r>
            <a:endParaRPr lang="en-GB" sz="3600" b="1" dirty="0"/>
          </a:p>
        </p:txBody>
      </p:sp>
      <p:sp>
        <p:nvSpPr>
          <p:cNvPr id="5" name="Content Placeholder 4">
            <a:extLst>
              <a:ext uri="{FF2B5EF4-FFF2-40B4-BE49-F238E27FC236}">
                <a16:creationId xmlns:a16="http://schemas.microsoft.com/office/drawing/2014/main" xmlns="" id="{8DA733D8-79AB-4297-8682-DE5B84914007}"/>
              </a:ext>
            </a:extLst>
          </p:cNvPr>
          <p:cNvSpPr>
            <a:spLocks noGrp="1"/>
          </p:cNvSpPr>
          <p:nvPr>
            <p:ph idx="1"/>
          </p:nvPr>
        </p:nvSpPr>
        <p:spPr>
          <a:xfrm>
            <a:off x="1265129" y="1019330"/>
            <a:ext cx="10605137" cy="5635469"/>
          </a:xfrm>
        </p:spPr>
        <p:txBody>
          <a:bodyPr>
            <a:normAutofit fontScale="92500" lnSpcReduction="10000"/>
          </a:bodyPr>
          <a:lstStyle/>
          <a:p>
            <a:r>
              <a:rPr lang="en-US" b="1" dirty="0">
                <a:solidFill>
                  <a:schemeClr val="accent1">
                    <a:lumMod val="75000"/>
                  </a:schemeClr>
                </a:solidFill>
              </a:rPr>
              <a:t>Relevance</a:t>
            </a:r>
          </a:p>
          <a:p>
            <a:pPr lvl="1"/>
            <a:r>
              <a:rPr lang="en-US" dirty="0"/>
              <a:t>Livestock CRP strategy and ToC (reviews &amp; updates) – CRP, FP and Country level*; ex-ante impact assessment and priority setting; key stakeholders and our engagement </a:t>
            </a:r>
          </a:p>
          <a:p>
            <a:r>
              <a:rPr lang="en-US" b="1" dirty="0">
                <a:solidFill>
                  <a:schemeClr val="accent6">
                    <a:lumMod val="75000"/>
                  </a:schemeClr>
                </a:solidFill>
              </a:rPr>
              <a:t>Scientific Credibility</a:t>
            </a:r>
          </a:p>
          <a:p>
            <a:pPr lvl="1"/>
            <a:r>
              <a:rPr lang="en-US" dirty="0"/>
              <a:t>Scientific rational, research questions and methods (protocols, including design); internal and external peer review of research and deliverables; support systems (e.g. data management, statistical input)</a:t>
            </a:r>
          </a:p>
          <a:p>
            <a:r>
              <a:rPr lang="en-US" b="1" dirty="0">
                <a:solidFill>
                  <a:schemeClr val="accent2">
                    <a:lumMod val="75000"/>
                  </a:schemeClr>
                </a:solidFill>
              </a:rPr>
              <a:t>Legitimacy</a:t>
            </a:r>
          </a:p>
          <a:p>
            <a:pPr lvl="1"/>
            <a:r>
              <a:rPr lang="en-US" dirty="0"/>
              <a:t>Ethical standards (humans &amp; animals), Open-access of deliverables; partnership strategy and activities</a:t>
            </a:r>
          </a:p>
          <a:p>
            <a:r>
              <a:rPr lang="en-US" b="1" dirty="0">
                <a:solidFill>
                  <a:schemeClr val="accent3">
                    <a:lumMod val="75000"/>
                  </a:schemeClr>
                </a:solidFill>
              </a:rPr>
              <a:t>Effectiveness</a:t>
            </a:r>
          </a:p>
          <a:p>
            <a:pPr lvl="1"/>
            <a:r>
              <a:rPr lang="en-US" dirty="0"/>
              <a:t>Assessment of ToC and how research is contributing to outcomes and impacts; inclusion of outreach activities (communications &amp; capacity development); evaluations and impact assessments</a:t>
            </a:r>
          </a:p>
          <a:p>
            <a:pPr marL="0" indent="0">
              <a:buNone/>
            </a:pPr>
            <a:r>
              <a:rPr lang="en-US" dirty="0"/>
              <a:t>Levels: Overall CRP, Flagship, Cluster of Activity, Activity (??)</a:t>
            </a:r>
          </a:p>
          <a:p>
            <a:pPr marL="0" indent="0">
              <a:buNone/>
            </a:pPr>
            <a:r>
              <a:rPr lang="en-US" sz="1600" i="1" dirty="0"/>
              <a:t>*FP level includes more details about partners, next users, specific and testable assumptions within </a:t>
            </a:r>
            <a:r>
              <a:rPr lang="en-US" sz="1600" i="1" dirty="0" err="1"/>
              <a:t>ToCs</a:t>
            </a:r>
            <a:r>
              <a:rPr lang="en-US" sz="1600" i="1" dirty="0"/>
              <a:t> etc.</a:t>
            </a:r>
            <a:endParaRPr lang="en-GB" sz="1600" i="1" dirty="0"/>
          </a:p>
        </p:txBody>
      </p:sp>
    </p:spTree>
    <p:extLst>
      <p:ext uri="{BB962C8B-B14F-4D97-AF65-F5344CB8AC3E}">
        <p14:creationId xmlns:p14="http://schemas.microsoft.com/office/powerpoint/2010/main" val="249176540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a:stretch>
            <a:fillRect/>
          </a:stretch>
        </p:blipFill>
        <p:spPr>
          <a:xfrm>
            <a:off x="0" y="0"/>
            <a:ext cx="1645089" cy="6858000"/>
          </a:xfrm>
          <a:prstGeom prst="rect">
            <a:avLst/>
          </a:prstGeom>
        </p:spPr>
      </p:pic>
      <p:sp>
        <p:nvSpPr>
          <p:cNvPr id="4" name="Title 3">
            <a:extLst>
              <a:ext uri="{FF2B5EF4-FFF2-40B4-BE49-F238E27FC236}">
                <a16:creationId xmlns:a16="http://schemas.microsoft.com/office/drawing/2014/main" xmlns="" id="{EC3CE4FE-B08C-45AE-BAB8-247296C31812}"/>
              </a:ext>
            </a:extLst>
          </p:cNvPr>
          <p:cNvSpPr>
            <a:spLocks noGrp="1"/>
          </p:cNvSpPr>
          <p:nvPr>
            <p:ph type="title"/>
          </p:nvPr>
        </p:nvSpPr>
        <p:spPr>
          <a:xfrm>
            <a:off x="838200" y="75167"/>
            <a:ext cx="10515600" cy="909039"/>
          </a:xfrm>
        </p:spPr>
        <p:txBody>
          <a:bodyPr>
            <a:normAutofit/>
          </a:bodyPr>
          <a:lstStyle/>
          <a:p>
            <a:r>
              <a:rPr lang="en-US" sz="3600" b="1" dirty="0"/>
              <a:t>QoR4D – How we measure it in the Livestock CRP</a:t>
            </a:r>
            <a:endParaRPr lang="en-GB" sz="3600" b="1" dirty="0"/>
          </a:p>
        </p:txBody>
      </p:sp>
      <p:sp>
        <p:nvSpPr>
          <p:cNvPr id="5" name="Content Placeholder 4">
            <a:extLst>
              <a:ext uri="{FF2B5EF4-FFF2-40B4-BE49-F238E27FC236}">
                <a16:creationId xmlns:a16="http://schemas.microsoft.com/office/drawing/2014/main" xmlns="" id="{8DA733D8-79AB-4297-8682-DE5B84914007}"/>
              </a:ext>
            </a:extLst>
          </p:cNvPr>
          <p:cNvSpPr>
            <a:spLocks noGrp="1"/>
          </p:cNvSpPr>
          <p:nvPr>
            <p:ph idx="1"/>
          </p:nvPr>
        </p:nvSpPr>
        <p:spPr>
          <a:xfrm>
            <a:off x="838200" y="1034321"/>
            <a:ext cx="10515600" cy="5688212"/>
          </a:xfrm>
        </p:spPr>
        <p:txBody>
          <a:bodyPr>
            <a:normAutofit/>
          </a:bodyPr>
          <a:lstStyle/>
          <a:p>
            <a:r>
              <a:rPr lang="en-US" b="1" dirty="0">
                <a:solidFill>
                  <a:schemeClr val="accent1"/>
                </a:solidFill>
              </a:rPr>
              <a:t>Sphere of Control</a:t>
            </a:r>
          </a:p>
          <a:p>
            <a:pPr lvl="1"/>
            <a:r>
              <a:rPr lang="en-US" dirty="0"/>
              <a:t>QoR4D Indicators</a:t>
            </a:r>
          </a:p>
          <a:p>
            <a:pPr lvl="1"/>
            <a:r>
              <a:rPr lang="en-US" dirty="0"/>
              <a:t>Outputs &amp; deliverables</a:t>
            </a:r>
          </a:p>
          <a:p>
            <a:pPr lvl="1"/>
            <a:r>
              <a:rPr lang="en-US" dirty="0"/>
              <a:t>CG Common Indicators (e.g. people reached and trained)</a:t>
            </a:r>
          </a:p>
          <a:p>
            <a:r>
              <a:rPr lang="en-US" b="1" dirty="0">
                <a:solidFill>
                  <a:schemeClr val="accent6"/>
                </a:solidFill>
              </a:rPr>
              <a:t>Sphere of Influence</a:t>
            </a:r>
          </a:p>
          <a:p>
            <a:pPr lvl="1"/>
            <a:r>
              <a:rPr lang="en-US" dirty="0"/>
              <a:t>Progress towards Outcomes – milestone and outcome indicators; outcome evaluations</a:t>
            </a:r>
          </a:p>
          <a:p>
            <a:pPr lvl="1"/>
            <a:r>
              <a:rPr lang="en-US" dirty="0"/>
              <a:t>Progress towards Sub-IDO (where they fall under this sphere)</a:t>
            </a:r>
          </a:p>
          <a:p>
            <a:pPr lvl="1"/>
            <a:r>
              <a:rPr lang="en-US" dirty="0"/>
              <a:t>CG Common Indicators (e.g. policies, innovations)</a:t>
            </a:r>
          </a:p>
          <a:p>
            <a:r>
              <a:rPr lang="en-US" b="1" dirty="0">
                <a:solidFill>
                  <a:schemeClr val="accent1">
                    <a:lumMod val="50000"/>
                  </a:schemeClr>
                </a:solidFill>
              </a:rPr>
              <a:t>Sphere of Interest</a:t>
            </a:r>
          </a:p>
          <a:p>
            <a:pPr lvl="1"/>
            <a:r>
              <a:rPr lang="en-US" dirty="0"/>
              <a:t>Ex-post impact assessments (these could also be utilized in other spheres)</a:t>
            </a:r>
          </a:p>
          <a:p>
            <a:pPr lvl="1"/>
            <a:r>
              <a:rPr lang="en-US" dirty="0"/>
              <a:t>CG Common Indicators on ex-ante (?)</a:t>
            </a:r>
          </a:p>
          <a:p>
            <a:pPr lvl="1"/>
            <a:r>
              <a:rPr lang="en-US" dirty="0"/>
              <a:t>Development targets – contributing to SLO (?)</a:t>
            </a:r>
            <a:endParaRPr lang="en-GB" dirty="0"/>
          </a:p>
        </p:txBody>
      </p:sp>
    </p:spTree>
    <p:extLst>
      <p:ext uri="{BB962C8B-B14F-4D97-AF65-F5344CB8AC3E}">
        <p14:creationId xmlns:p14="http://schemas.microsoft.com/office/powerpoint/2010/main" val="407519996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3"/>
          <a:stretch>
            <a:fillRect/>
          </a:stretch>
        </p:blipFill>
        <p:spPr>
          <a:xfrm>
            <a:off x="0" y="0"/>
            <a:ext cx="1645089" cy="6858000"/>
          </a:xfrm>
          <a:prstGeom prst="rect">
            <a:avLst/>
          </a:prstGeom>
        </p:spPr>
      </p:pic>
      <p:sp>
        <p:nvSpPr>
          <p:cNvPr id="4" name="Title 3">
            <a:extLst>
              <a:ext uri="{FF2B5EF4-FFF2-40B4-BE49-F238E27FC236}">
                <a16:creationId xmlns:a16="http://schemas.microsoft.com/office/drawing/2014/main" xmlns="" id="{EC3CE4FE-B08C-45AE-BAB8-247296C31812}"/>
              </a:ext>
            </a:extLst>
          </p:cNvPr>
          <p:cNvSpPr>
            <a:spLocks noGrp="1"/>
          </p:cNvSpPr>
          <p:nvPr>
            <p:ph type="title"/>
          </p:nvPr>
        </p:nvSpPr>
        <p:spPr>
          <a:xfrm>
            <a:off x="956733" y="12526"/>
            <a:ext cx="10515600" cy="897467"/>
          </a:xfrm>
        </p:spPr>
        <p:txBody>
          <a:bodyPr>
            <a:normAutofit/>
          </a:bodyPr>
          <a:lstStyle/>
          <a:p>
            <a:r>
              <a:rPr lang="en-US" sz="3600" b="1" dirty="0"/>
              <a:t>QoR4D Elements of MELIA Framework</a:t>
            </a:r>
            <a:endParaRPr lang="en-GB" sz="3600" b="1" dirty="0"/>
          </a:p>
        </p:txBody>
      </p:sp>
      <p:pic>
        <p:nvPicPr>
          <p:cNvPr id="6" name="Picture 5">
            <a:extLst>
              <a:ext uri="{FF2B5EF4-FFF2-40B4-BE49-F238E27FC236}">
                <a16:creationId xmlns:a16="http://schemas.microsoft.com/office/drawing/2014/main" xmlns="" id="{B55A7F5C-0CCC-4F4F-8FDE-74DE5C336D1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10268" y="643467"/>
            <a:ext cx="10303462" cy="5795696"/>
          </a:xfrm>
          <a:prstGeom prst="rect">
            <a:avLst/>
          </a:prstGeom>
        </p:spPr>
      </p:pic>
      <p:sp>
        <p:nvSpPr>
          <p:cNvPr id="2" name="TextBox 1">
            <a:extLst>
              <a:ext uri="{FF2B5EF4-FFF2-40B4-BE49-F238E27FC236}">
                <a16:creationId xmlns:a16="http://schemas.microsoft.com/office/drawing/2014/main" xmlns="" id="{0F6C6C09-57E6-43BC-9441-059DF0F2D80F}"/>
              </a:ext>
            </a:extLst>
          </p:cNvPr>
          <p:cNvSpPr txBox="1"/>
          <p:nvPr/>
        </p:nvSpPr>
        <p:spPr>
          <a:xfrm>
            <a:off x="2261464" y="6351481"/>
            <a:ext cx="5435599" cy="369332"/>
          </a:xfrm>
          <a:prstGeom prst="rect">
            <a:avLst/>
          </a:prstGeom>
          <a:solidFill>
            <a:schemeClr val="accent2">
              <a:lumMod val="40000"/>
              <a:lumOff val="60000"/>
            </a:schemeClr>
          </a:solidFill>
          <a:ln>
            <a:solidFill>
              <a:schemeClr val="accent2"/>
            </a:solidFill>
          </a:ln>
        </p:spPr>
        <p:txBody>
          <a:bodyPr wrap="square" rtlCol="0">
            <a:spAutoFit/>
          </a:bodyPr>
          <a:lstStyle/>
          <a:p>
            <a:pPr algn="ctr"/>
            <a:r>
              <a:rPr lang="en-US" b="1" dirty="0"/>
              <a:t>QoR4D elements</a:t>
            </a:r>
            <a:endParaRPr lang="en-GB" b="1" dirty="0"/>
          </a:p>
        </p:txBody>
      </p:sp>
      <p:sp>
        <p:nvSpPr>
          <p:cNvPr id="7" name="Oval 6">
            <a:extLst>
              <a:ext uri="{FF2B5EF4-FFF2-40B4-BE49-F238E27FC236}">
                <a16:creationId xmlns:a16="http://schemas.microsoft.com/office/drawing/2014/main" xmlns="" id="{E8911D83-2EDB-4C5F-BFB2-7922568276BC}"/>
              </a:ext>
            </a:extLst>
          </p:cNvPr>
          <p:cNvSpPr/>
          <p:nvPr/>
        </p:nvSpPr>
        <p:spPr>
          <a:xfrm>
            <a:off x="542100" y="4817533"/>
            <a:ext cx="1658998" cy="1016000"/>
          </a:xfrm>
          <a:prstGeom prst="ellipse">
            <a:avLst/>
          </a:prstGeom>
          <a:solidFill>
            <a:schemeClr val="accent2">
              <a:lumMod val="40000"/>
              <a:lumOff val="60000"/>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dirty="0">
                <a:solidFill>
                  <a:schemeClr val="tx1"/>
                </a:solidFill>
              </a:rPr>
              <a:t>Credibility &amp; Legitimacy</a:t>
            </a:r>
            <a:endParaRPr lang="en-GB" dirty="0">
              <a:solidFill>
                <a:schemeClr val="tx1"/>
              </a:solidFill>
            </a:endParaRPr>
          </a:p>
        </p:txBody>
      </p:sp>
      <p:sp>
        <p:nvSpPr>
          <p:cNvPr id="5" name="Rectangle: Rounded Corners 4">
            <a:extLst>
              <a:ext uri="{FF2B5EF4-FFF2-40B4-BE49-F238E27FC236}">
                <a16:creationId xmlns:a16="http://schemas.microsoft.com/office/drawing/2014/main" xmlns="" id="{53C19F81-C5AA-401E-AA87-5FE47D507DE6}"/>
              </a:ext>
            </a:extLst>
          </p:cNvPr>
          <p:cNvSpPr/>
          <p:nvPr/>
        </p:nvSpPr>
        <p:spPr>
          <a:xfrm>
            <a:off x="956733" y="1346199"/>
            <a:ext cx="829733" cy="3335867"/>
          </a:xfrm>
          <a:prstGeom prst="roundRect">
            <a:avLst/>
          </a:prstGeom>
          <a:solidFill>
            <a:schemeClr val="accent2">
              <a:lumMod val="40000"/>
              <a:lumOff val="60000"/>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US" dirty="0">
                <a:solidFill>
                  <a:schemeClr val="tx1"/>
                </a:solidFill>
              </a:rPr>
              <a:t>Effectiveness &amp; Relevance</a:t>
            </a:r>
            <a:endParaRPr lang="en-GB" dirty="0">
              <a:solidFill>
                <a:schemeClr val="tx1"/>
              </a:solidFill>
            </a:endParaRPr>
          </a:p>
        </p:txBody>
      </p:sp>
    </p:spTree>
    <p:extLst>
      <p:ext uri="{BB962C8B-B14F-4D97-AF65-F5344CB8AC3E}">
        <p14:creationId xmlns:p14="http://schemas.microsoft.com/office/powerpoint/2010/main" val="307778533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stretch>
            <a:fillRect/>
          </a:stretch>
        </p:blipFill>
        <p:spPr>
          <a:xfrm>
            <a:off x="0" y="0"/>
            <a:ext cx="1645089" cy="6858000"/>
          </a:xfrm>
          <a:prstGeom prst="rect">
            <a:avLst/>
          </a:prstGeom>
        </p:spPr>
      </p:pic>
      <p:sp>
        <p:nvSpPr>
          <p:cNvPr id="4" name="Title 3">
            <a:extLst>
              <a:ext uri="{FF2B5EF4-FFF2-40B4-BE49-F238E27FC236}">
                <a16:creationId xmlns:a16="http://schemas.microsoft.com/office/drawing/2014/main" xmlns="" id="{EC3CE4FE-B08C-45AE-BAB8-247296C31812}"/>
              </a:ext>
            </a:extLst>
          </p:cNvPr>
          <p:cNvSpPr>
            <a:spLocks noGrp="1"/>
          </p:cNvSpPr>
          <p:nvPr>
            <p:ph type="title"/>
          </p:nvPr>
        </p:nvSpPr>
        <p:spPr>
          <a:xfrm>
            <a:off x="838200" y="0"/>
            <a:ext cx="10515600" cy="820208"/>
          </a:xfrm>
        </p:spPr>
        <p:txBody>
          <a:bodyPr>
            <a:normAutofit/>
          </a:bodyPr>
          <a:lstStyle/>
          <a:p>
            <a:r>
              <a:rPr lang="en-US" sz="3600" b="1" dirty="0"/>
              <a:t>QoR4D – Some key focus areas for PMU</a:t>
            </a:r>
            <a:endParaRPr lang="en-GB" sz="3600" b="1" dirty="0"/>
          </a:p>
        </p:txBody>
      </p:sp>
      <p:sp>
        <p:nvSpPr>
          <p:cNvPr id="5" name="Content Placeholder 4">
            <a:extLst>
              <a:ext uri="{FF2B5EF4-FFF2-40B4-BE49-F238E27FC236}">
                <a16:creationId xmlns:a16="http://schemas.microsoft.com/office/drawing/2014/main" xmlns="" id="{8DA733D8-79AB-4297-8682-DE5B84914007}"/>
              </a:ext>
            </a:extLst>
          </p:cNvPr>
          <p:cNvSpPr>
            <a:spLocks noGrp="1"/>
          </p:cNvSpPr>
          <p:nvPr>
            <p:ph idx="1"/>
          </p:nvPr>
        </p:nvSpPr>
        <p:spPr>
          <a:xfrm>
            <a:off x="457200" y="1016000"/>
            <a:ext cx="11226800" cy="5554133"/>
          </a:xfrm>
        </p:spPr>
        <p:txBody>
          <a:bodyPr>
            <a:noAutofit/>
          </a:bodyPr>
          <a:lstStyle/>
          <a:p>
            <a:r>
              <a:rPr lang="en-US" sz="3200" dirty="0">
                <a:solidFill>
                  <a:schemeClr val="accent1">
                    <a:lumMod val="75000"/>
                  </a:schemeClr>
                </a:solidFill>
              </a:rPr>
              <a:t>Defining clear roles and responsibilities for partners</a:t>
            </a:r>
          </a:p>
          <a:p>
            <a:pPr lvl="1"/>
            <a:r>
              <a:rPr lang="en-US" sz="3200" dirty="0"/>
              <a:t>Supporting and working with partners to achieve high QoR4D (note this includes partners supporting partners; e.g. using open-access data portal, applying for ethics approval)  </a:t>
            </a:r>
          </a:p>
          <a:p>
            <a:r>
              <a:rPr lang="en-US" sz="3200" dirty="0">
                <a:solidFill>
                  <a:srgbClr val="990000"/>
                </a:solidFill>
              </a:rPr>
              <a:t>Supporting priority-country teams with design, monitoring and evaluation of their integrated field activities (i.e. rigorous ‘action-research’)</a:t>
            </a:r>
          </a:p>
          <a:p>
            <a:r>
              <a:rPr lang="en-US" sz="3200" dirty="0">
                <a:solidFill>
                  <a:schemeClr val="accent1">
                    <a:lumMod val="75000"/>
                  </a:schemeClr>
                </a:solidFill>
              </a:rPr>
              <a:t>Identifying and encouraging cross-site learning opportunities; including standardised elements in design protocols and tools</a:t>
            </a:r>
            <a:endParaRPr lang="en-GB" sz="3200" dirty="0">
              <a:solidFill>
                <a:schemeClr val="accent1">
                  <a:lumMod val="75000"/>
                </a:schemeClr>
              </a:solidFill>
            </a:endParaRPr>
          </a:p>
        </p:txBody>
      </p:sp>
    </p:spTree>
    <p:extLst>
      <p:ext uri="{BB962C8B-B14F-4D97-AF65-F5344CB8AC3E}">
        <p14:creationId xmlns:p14="http://schemas.microsoft.com/office/powerpoint/2010/main" val="55424249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sz="3600" b="1" dirty="0" smtClean="0"/>
              <a:t>Performance management</a:t>
            </a:r>
            <a:endParaRPr lang="en-US" sz="3600" b="1" dirty="0"/>
          </a:p>
        </p:txBody>
      </p:sp>
      <p:sp>
        <p:nvSpPr>
          <p:cNvPr id="3" name="Text Placeholder 2"/>
          <p:cNvSpPr>
            <a:spLocks noGrp="1"/>
          </p:cNvSpPr>
          <p:nvPr>
            <p:ph type="body" sz="quarter" idx="12"/>
          </p:nvPr>
        </p:nvSpPr>
        <p:spPr>
          <a:xfrm>
            <a:off x="1553227" y="833120"/>
            <a:ext cx="10033347" cy="5730240"/>
          </a:xfrm>
        </p:spPr>
        <p:txBody>
          <a:bodyPr>
            <a:normAutofit lnSpcReduction="10000"/>
          </a:bodyPr>
          <a:lstStyle/>
          <a:p>
            <a:pPr>
              <a:lnSpc>
                <a:spcPct val="110000"/>
              </a:lnSpc>
              <a:spcBef>
                <a:spcPts val="0"/>
              </a:spcBef>
              <a:spcAft>
                <a:spcPts val="0"/>
              </a:spcAft>
            </a:pPr>
            <a:r>
              <a:rPr lang="en-US" dirty="0"/>
              <a:t>System and CRP level </a:t>
            </a:r>
            <a:r>
              <a:rPr lang="en-US" dirty="0" smtClean="0"/>
              <a:t>measurement to date </a:t>
            </a:r>
            <a:r>
              <a:rPr lang="en-US" dirty="0"/>
              <a:t>has only looked at:</a:t>
            </a:r>
          </a:p>
          <a:p>
            <a:pPr marL="857250" lvl="3">
              <a:lnSpc>
                <a:spcPct val="110000"/>
              </a:lnSpc>
              <a:spcBef>
                <a:spcPts val="0"/>
              </a:spcBef>
            </a:pPr>
            <a:r>
              <a:rPr lang="en-US" dirty="0"/>
              <a:t>Leveraging bilateral funding</a:t>
            </a:r>
          </a:p>
          <a:p>
            <a:pPr marL="857250" lvl="3">
              <a:lnSpc>
                <a:spcPct val="110000"/>
              </a:lnSpc>
              <a:spcBef>
                <a:spcPts val="0"/>
              </a:spcBef>
            </a:pPr>
            <a:r>
              <a:rPr lang="en-US" dirty="0"/>
              <a:t>Burn </a:t>
            </a:r>
            <a:r>
              <a:rPr lang="en-US" dirty="0" smtClean="0"/>
              <a:t>rates</a:t>
            </a:r>
            <a:endParaRPr lang="en-US" dirty="0"/>
          </a:p>
          <a:p>
            <a:pPr>
              <a:lnSpc>
                <a:spcPct val="110000"/>
              </a:lnSpc>
              <a:spcBef>
                <a:spcPts val="0"/>
              </a:spcBef>
              <a:spcAft>
                <a:spcPts val="0"/>
              </a:spcAft>
            </a:pPr>
            <a:r>
              <a:rPr lang="en-US" dirty="0" smtClean="0"/>
              <a:t>What do we need to monitor and report on to demonstrate that we are managing the CRP efficiently and effectively?</a:t>
            </a:r>
          </a:p>
          <a:p>
            <a:pPr>
              <a:lnSpc>
                <a:spcPct val="110000"/>
              </a:lnSpc>
              <a:spcBef>
                <a:spcPts val="0"/>
              </a:spcBef>
              <a:spcAft>
                <a:spcPts val="0"/>
              </a:spcAft>
            </a:pPr>
            <a:r>
              <a:rPr lang="en-US" dirty="0" smtClean="0"/>
              <a:t>How do we assist with monitoring the performance of partners in Flagships and countries?</a:t>
            </a:r>
          </a:p>
          <a:p>
            <a:pPr marL="0">
              <a:lnSpc>
                <a:spcPct val="110000"/>
              </a:lnSpc>
              <a:spcBef>
                <a:spcPts val="0"/>
              </a:spcBef>
              <a:spcAft>
                <a:spcPts val="0"/>
              </a:spcAft>
            </a:pPr>
            <a:r>
              <a:rPr lang="en-US" dirty="0" smtClean="0"/>
              <a:t>Parameters:</a:t>
            </a:r>
          </a:p>
          <a:p>
            <a:pPr marL="857250" lvl="3">
              <a:lnSpc>
                <a:spcPct val="110000"/>
              </a:lnSpc>
              <a:spcBef>
                <a:spcPts val="0"/>
              </a:spcBef>
            </a:pPr>
            <a:r>
              <a:rPr lang="en-US" dirty="0" smtClean="0"/>
              <a:t>Research quality</a:t>
            </a:r>
          </a:p>
          <a:p>
            <a:pPr marL="857250" lvl="3">
              <a:lnSpc>
                <a:spcPct val="110000"/>
              </a:lnSpc>
              <a:spcBef>
                <a:spcPts val="0"/>
              </a:spcBef>
            </a:pPr>
            <a:r>
              <a:rPr lang="en-US" dirty="0" smtClean="0"/>
              <a:t>Financial stewardship</a:t>
            </a:r>
          </a:p>
          <a:p>
            <a:pPr marL="857250" lvl="3">
              <a:lnSpc>
                <a:spcPct val="110000"/>
              </a:lnSpc>
              <a:spcBef>
                <a:spcPts val="0"/>
              </a:spcBef>
            </a:pPr>
            <a:r>
              <a:rPr lang="en-US" dirty="0" smtClean="0"/>
              <a:t>Clear, SMART outputs/deliverables</a:t>
            </a:r>
          </a:p>
          <a:p>
            <a:pPr marL="857250" lvl="3">
              <a:lnSpc>
                <a:spcPct val="110000"/>
              </a:lnSpc>
              <a:spcBef>
                <a:spcPts val="0"/>
              </a:spcBef>
            </a:pPr>
            <a:r>
              <a:rPr lang="en-US" dirty="0" smtClean="0"/>
              <a:t>Timeliness</a:t>
            </a:r>
          </a:p>
          <a:p>
            <a:pPr marL="857250" lvl="3">
              <a:lnSpc>
                <a:spcPct val="110000"/>
              </a:lnSpc>
              <a:spcBef>
                <a:spcPts val="0"/>
              </a:spcBef>
            </a:pPr>
            <a:r>
              <a:rPr lang="en-US" dirty="0" smtClean="0"/>
              <a:t>Responsibility</a:t>
            </a:r>
          </a:p>
          <a:p>
            <a:pPr marL="857250" lvl="3">
              <a:lnSpc>
                <a:spcPct val="110000"/>
              </a:lnSpc>
              <a:spcBef>
                <a:spcPts val="0"/>
              </a:spcBef>
            </a:pPr>
            <a:r>
              <a:rPr lang="en-US" dirty="0" smtClean="0"/>
              <a:t>Accountability/transparency</a:t>
            </a:r>
          </a:p>
          <a:p>
            <a:pPr marL="857250" lvl="3">
              <a:lnSpc>
                <a:spcPct val="110000"/>
              </a:lnSpc>
              <a:spcBef>
                <a:spcPts val="0"/>
              </a:spcBef>
            </a:pPr>
            <a:r>
              <a:rPr lang="en-US" dirty="0" smtClean="0"/>
              <a:t>Productivity (can easily measure publications)</a:t>
            </a:r>
          </a:p>
          <a:p>
            <a:pPr>
              <a:lnSpc>
                <a:spcPct val="110000"/>
              </a:lnSpc>
              <a:spcBef>
                <a:spcPts val="0"/>
              </a:spcBef>
              <a:spcAft>
                <a:spcPts val="0"/>
              </a:spcAft>
            </a:pPr>
            <a:r>
              <a:rPr lang="en-US" dirty="0" smtClean="0"/>
              <a:t>How to use performance data to make decisions e.g. on future funding allocations?</a:t>
            </a:r>
          </a:p>
          <a:p>
            <a:pPr>
              <a:spcBef>
                <a:spcPts val="0"/>
              </a:spcBef>
              <a:spcAft>
                <a:spcPts val="0"/>
              </a:spcAft>
            </a:pPr>
            <a:endParaRPr lang="en-US" dirty="0" smtClean="0"/>
          </a:p>
          <a:p>
            <a:pPr lvl="1">
              <a:spcBef>
                <a:spcPts val="0"/>
              </a:spcBef>
            </a:pPr>
            <a:endParaRPr lang="en-US" dirty="0"/>
          </a:p>
        </p:txBody>
      </p:sp>
    </p:spTree>
    <p:extLst>
      <p:ext uri="{BB962C8B-B14F-4D97-AF65-F5344CB8AC3E}">
        <p14:creationId xmlns:p14="http://schemas.microsoft.com/office/powerpoint/2010/main" val="332923182"/>
      </p:ext>
    </p:extLst>
  </p:cSld>
  <p:clrMapOvr>
    <a:masterClrMapping/>
  </p:clrMapOvr>
  <p:transition spd="slow">
    <p:wipe dir="d"/>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978023487"/>
      </p:ext>
    </p:extLst>
  </p:cSld>
  <p:clrMapOvr>
    <a:masterClrMapping/>
  </p:clrMapOvr>
  <p:transition spd="slow">
    <p:wipe dir="d"/>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p:nvPr/>
        </p:nvPicPr>
        <p:blipFill rotWithShape="1">
          <a:blip r:embed="rId3">
            <a:alphaModFix/>
          </a:blip>
          <a:srcRect l="1522" t="12521" b="1275"/>
          <a:stretch/>
        </p:blipFill>
        <p:spPr>
          <a:xfrm>
            <a:off x="1553227" y="1553228"/>
            <a:ext cx="9933139" cy="4958784"/>
          </a:xfrm>
          <a:prstGeom prst="rect">
            <a:avLst/>
          </a:prstGeom>
        </p:spPr>
      </p:pic>
      <p:sp>
        <p:nvSpPr>
          <p:cNvPr id="5" name="Text Placeholder 2"/>
          <p:cNvSpPr>
            <a:spLocks noGrp="1"/>
          </p:cNvSpPr>
          <p:nvPr>
            <p:ph type="body" sz="quarter" idx="11"/>
          </p:nvPr>
        </p:nvSpPr>
        <p:spPr>
          <a:xfrm>
            <a:off x="2110675" y="250523"/>
            <a:ext cx="8605300" cy="606669"/>
          </a:xfrm>
        </p:spPr>
        <p:txBody>
          <a:bodyPr/>
          <a:lstStyle/>
          <a:p>
            <a:r>
              <a:rPr lang="en-GB" sz="3600" dirty="0"/>
              <a:t>CGIAR Strategy and Results Framework (SRF)</a:t>
            </a:r>
          </a:p>
        </p:txBody>
      </p:sp>
      <p:sp>
        <p:nvSpPr>
          <p:cNvPr id="2" name="TextBox 1"/>
          <p:cNvSpPr txBox="1"/>
          <p:nvPr/>
        </p:nvSpPr>
        <p:spPr>
          <a:xfrm>
            <a:off x="1052186" y="857192"/>
            <a:ext cx="10722279" cy="1015663"/>
          </a:xfrm>
          <a:prstGeom prst="rect">
            <a:avLst/>
          </a:prstGeom>
          <a:noFill/>
        </p:spPr>
        <p:txBody>
          <a:bodyPr wrap="square" rtlCol="0">
            <a:spAutoFit/>
          </a:bodyPr>
          <a:lstStyle/>
          <a:p>
            <a:r>
              <a:rPr lang="en-US" sz="1400" dirty="0"/>
              <a:t>VISION: A world free of hunger, poverty and environmental degradation </a:t>
            </a:r>
          </a:p>
          <a:p>
            <a:r>
              <a:rPr lang="en-US" sz="1400" dirty="0"/>
              <a:t>MISSION: To advance </a:t>
            </a:r>
            <a:r>
              <a:rPr lang="en-US" sz="1400" dirty="0" err="1"/>
              <a:t>agri</a:t>
            </a:r>
            <a:r>
              <a:rPr lang="en-US" sz="1400" dirty="0"/>
              <a:t>-food science and innovation to enable poor people, especially poor women, to increase agricultural productivity, share in economic growth, feed themselves and their families better and conserve natural resources in the face of climate change and other threats</a:t>
            </a:r>
          </a:p>
          <a:p>
            <a:endParaRPr lang="en-US" dirty="0"/>
          </a:p>
        </p:txBody>
      </p:sp>
    </p:spTree>
    <p:extLst>
      <p:ext uri="{BB962C8B-B14F-4D97-AF65-F5344CB8AC3E}">
        <p14:creationId xmlns:p14="http://schemas.microsoft.com/office/powerpoint/2010/main" val="1710966622"/>
      </p:ext>
    </p:extLst>
  </p:cSld>
  <p:clrMapOvr>
    <a:masterClrMapping/>
  </p:clrMapOvr>
  <p:transition spd="slow">
    <p:wipe dir="d"/>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 Placeholder 2"/>
          <p:cNvSpPr>
            <a:spLocks noGrp="1"/>
          </p:cNvSpPr>
          <p:nvPr>
            <p:ph type="body" sz="quarter" idx="11"/>
          </p:nvPr>
        </p:nvSpPr>
        <p:spPr>
          <a:xfrm>
            <a:off x="2467708" y="250523"/>
            <a:ext cx="7543800" cy="606669"/>
          </a:xfrm>
        </p:spPr>
        <p:txBody>
          <a:bodyPr/>
          <a:lstStyle/>
          <a:p>
            <a:r>
              <a:rPr lang="en-GB" sz="3600" dirty="0" smtClean="0"/>
              <a:t>CRP Livestock over-arching </a:t>
            </a:r>
            <a:r>
              <a:rPr lang="en-GB" sz="3600" dirty="0" err="1" smtClean="0"/>
              <a:t>ToC</a:t>
            </a:r>
            <a:endParaRPr lang="en-GB" sz="3600" dirty="0"/>
          </a:p>
        </p:txBody>
      </p:sp>
      <p:grpSp>
        <p:nvGrpSpPr>
          <p:cNvPr id="31" name="Group 30"/>
          <p:cNvGrpSpPr/>
          <p:nvPr/>
        </p:nvGrpSpPr>
        <p:grpSpPr>
          <a:xfrm>
            <a:off x="1252603" y="857192"/>
            <a:ext cx="10434181" cy="5289475"/>
            <a:chOff x="651472" y="1434610"/>
            <a:chExt cx="8231818" cy="4599986"/>
          </a:xfrm>
        </p:grpSpPr>
        <p:sp>
          <p:nvSpPr>
            <p:cNvPr id="16" name="Rectangle 15"/>
            <p:cNvSpPr/>
            <p:nvPr/>
          </p:nvSpPr>
          <p:spPr>
            <a:xfrm>
              <a:off x="3637171" y="1679825"/>
              <a:ext cx="2414427" cy="3688422"/>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p:cNvPicPr/>
            <p:nvPr/>
          </p:nvPicPr>
          <p:blipFill rotWithShape="1">
            <a:blip r:embed="rId3">
              <a:extLst>
                <a:ext uri="{28A0092B-C50C-407E-A947-70E740481C1C}">
                  <a14:useLocalDpi xmlns:a14="http://schemas.microsoft.com/office/drawing/2010/main" val="0"/>
                </a:ext>
              </a:extLst>
            </a:blip>
            <a:srcRect l="2255" t="32778" r="74203" b="35951"/>
            <a:stretch/>
          </p:blipFill>
          <p:spPr>
            <a:xfrm>
              <a:off x="651472" y="2192213"/>
              <a:ext cx="2573161" cy="2520461"/>
            </a:xfrm>
            <a:prstGeom prst="rect">
              <a:avLst/>
            </a:prstGeom>
          </p:spPr>
        </p:pic>
        <p:pic>
          <p:nvPicPr>
            <p:cNvPr id="9" name="Picture 8"/>
            <p:cNvPicPr/>
            <p:nvPr/>
          </p:nvPicPr>
          <p:blipFill rotWithShape="1">
            <a:blip r:embed="rId3">
              <a:extLst>
                <a:ext uri="{28A0092B-C50C-407E-A947-70E740481C1C}">
                  <a14:useLocalDpi xmlns:a14="http://schemas.microsoft.com/office/drawing/2010/main" val="0"/>
                </a:ext>
              </a:extLst>
            </a:blip>
            <a:srcRect l="71689" t="4975" r="6620" b="14085"/>
            <a:stretch/>
          </p:blipFill>
          <p:spPr>
            <a:xfrm>
              <a:off x="6822830" y="1434610"/>
              <a:ext cx="1922585" cy="4035669"/>
            </a:xfrm>
            <a:prstGeom prst="rect">
              <a:avLst/>
            </a:prstGeom>
          </p:spPr>
        </p:pic>
        <p:sp>
          <p:nvSpPr>
            <p:cNvPr id="11" name="TextBox 10"/>
            <p:cNvSpPr txBox="1"/>
            <p:nvPr/>
          </p:nvSpPr>
          <p:spPr>
            <a:xfrm>
              <a:off x="4137677" y="2051668"/>
              <a:ext cx="1397285" cy="553998"/>
            </a:xfrm>
            <a:prstGeom prst="rect">
              <a:avLst/>
            </a:prstGeom>
            <a:solidFill>
              <a:schemeClr val="bg1">
                <a:lumMod val="75000"/>
              </a:schemeClr>
            </a:solidFill>
            <a:ln>
              <a:solidFill>
                <a:schemeClr val="tx1"/>
              </a:solidFill>
            </a:ln>
          </p:spPr>
          <p:txBody>
            <a:bodyPr wrap="square" rtlCol="0">
              <a:spAutoFit/>
            </a:bodyPr>
            <a:lstStyle/>
            <a:p>
              <a:pPr algn="ctr"/>
              <a:r>
                <a:rPr lang="en-US" sz="1000" dirty="0"/>
                <a:t>Changes in markets, enterprises and consumer </a:t>
              </a:r>
              <a:r>
                <a:rPr lang="en-US" sz="1000" dirty="0" err="1"/>
                <a:t>behaviour</a:t>
              </a:r>
              <a:endParaRPr lang="en-US" sz="1000" dirty="0"/>
            </a:p>
          </p:txBody>
        </p:sp>
        <p:sp>
          <p:nvSpPr>
            <p:cNvPr id="12" name="TextBox 11"/>
            <p:cNvSpPr txBox="1"/>
            <p:nvPr/>
          </p:nvSpPr>
          <p:spPr>
            <a:xfrm>
              <a:off x="4145741" y="2795677"/>
              <a:ext cx="1397285" cy="861774"/>
            </a:xfrm>
            <a:prstGeom prst="rect">
              <a:avLst/>
            </a:prstGeom>
            <a:solidFill>
              <a:schemeClr val="bg1">
                <a:lumMod val="75000"/>
              </a:schemeClr>
            </a:solidFill>
            <a:ln>
              <a:solidFill>
                <a:schemeClr val="tx1"/>
              </a:solidFill>
            </a:ln>
          </p:spPr>
          <p:txBody>
            <a:bodyPr wrap="square" rtlCol="0">
              <a:spAutoFit/>
            </a:bodyPr>
            <a:lstStyle/>
            <a:p>
              <a:pPr algn="ctr"/>
              <a:r>
                <a:rPr lang="en-US" sz="1000" dirty="0"/>
                <a:t>Changes in local, national and international research and development systems</a:t>
              </a:r>
            </a:p>
          </p:txBody>
        </p:sp>
        <p:sp>
          <p:nvSpPr>
            <p:cNvPr id="13" name="TextBox 12"/>
            <p:cNvSpPr txBox="1"/>
            <p:nvPr/>
          </p:nvSpPr>
          <p:spPr>
            <a:xfrm>
              <a:off x="4145741" y="3847462"/>
              <a:ext cx="1397285" cy="400110"/>
            </a:xfrm>
            <a:prstGeom prst="rect">
              <a:avLst/>
            </a:prstGeom>
            <a:solidFill>
              <a:schemeClr val="bg1">
                <a:lumMod val="75000"/>
              </a:schemeClr>
            </a:solidFill>
            <a:ln>
              <a:solidFill>
                <a:schemeClr val="tx1"/>
              </a:solidFill>
            </a:ln>
          </p:spPr>
          <p:txBody>
            <a:bodyPr wrap="square" rtlCol="0">
              <a:spAutoFit/>
            </a:bodyPr>
            <a:lstStyle/>
            <a:p>
              <a:pPr algn="ctr"/>
              <a:r>
                <a:rPr lang="en-US" sz="1000" dirty="0"/>
                <a:t>Changes in producer systems</a:t>
              </a:r>
            </a:p>
          </p:txBody>
        </p:sp>
        <p:sp>
          <p:nvSpPr>
            <p:cNvPr id="14" name="TextBox 13"/>
            <p:cNvSpPr txBox="1"/>
            <p:nvPr/>
          </p:nvSpPr>
          <p:spPr>
            <a:xfrm>
              <a:off x="4145741" y="4435675"/>
              <a:ext cx="1397285" cy="553998"/>
            </a:xfrm>
            <a:prstGeom prst="rect">
              <a:avLst/>
            </a:prstGeom>
            <a:solidFill>
              <a:schemeClr val="bg1">
                <a:lumMod val="75000"/>
              </a:schemeClr>
            </a:solidFill>
            <a:ln>
              <a:solidFill>
                <a:schemeClr val="tx1"/>
              </a:solidFill>
            </a:ln>
          </p:spPr>
          <p:txBody>
            <a:bodyPr wrap="square" rtlCol="0">
              <a:spAutoFit/>
            </a:bodyPr>
            <a:lstStyle/>
            <a:p>
              <a:pPr algn="ctr"/>
              <a:r>
                <a:rPr lang="en-US" sz="1000" dirty="0"/>
                <a:t>Changes in policy and investments systems for scaling</a:t>
              </a:r>
            </a:p>
          </p:txBody>
        </p:sp>
        <p:sp>
          <p:nvSpPr>
            <p:cNvPr id="20" name="Right Arrow 19"/>
            <p:cNvSpPr/>
            <p:nvPr/>
          </p:nvSpPr>
          <p:spPr>
            <a:xfrm>
              <a:off x="3224633" y="3400746"/>
              <a:ext cx="407219" cy="24658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ight Arrow 20"/>
            <p:cNvSpPr/>
            <p:nvPr/>
          </p:nvSpPr>
          <p:spPr>
            <a:xfrm>
              <a:off x="6089485" y="3421621"/>
              <a:ext cx="733345" cy="22570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p:cNvSpPr txBox="1"/>
            <p:nvPr/>
          </p:nvSpPr>
          <p:spPr>
            <a:xfrm>
              <a:off x="6279470" y="1679826"/>
              <a:ext cx="369332" cy="1650630"/>
            </a:xfrm>
            <a:prstGeom prst="rect">
              <a:avLst/>
            </a:prstGeom>
            <a:solidFill>
              <a:srgbClr val="FFFF00"/>
            </a:solidFill>
            <a:ln>
              <a:solidFill>
                <a:schemeClr val="tx1"/>
              </a:solidFill>
            </a:ln>
          </p:spPr>
          <p:txBody>
            <a:bodyPr vert="vert270" wrap="square" rtlCol="0">
              <a:spAutoFit/>
            </a:bodyPr>
            <a:lstStyle/>
            <a:p>
              <a:pPr algn="ctr"/>
              <a:r>
                <a:rPr lang="en-US" sz="1200" b="1" dirty="0"/>
                <a:t>Sub-IDOs</a:t>
              </a:r>
            </a:p>
          </p:txBody>
        </p:sp>
        <p:sp>
          <p:nvSpPr>
            <p:cNvPr id="23" name="TextBox 22"/>
            <p:cNvSpPr txBox="1"/>
            <p:nvPr/>
          </p:nvSpPr>
          <p:spPr>
            <a:xfrm>
              <a:off x="6276371" y="3738491"/>
              <a:ext cx="369332" cy="1629756"/>
            </a:xfrm>
            <a:prstGeom prst="rect">
              <a:avLst/>
            </a:prstGeom>
            <a:solidFill>
              <a:schemeClr val="accent4"/>
            </a:solidFill>
            <a:ln>
              <a:solidFill>
                <a:schemeClr val="tx1"/>
              </a:solidFill>
            </a:ln>
          </p:spPr>
          <p:txBody>
            <a:bodyPr vert="vert270" wrap="square" rtlCol="0">
              <a:spAutoFit/>
            </a:bodyPr>
            <a:lstStyle/>
            <a:p>
              <a:r>
                <a:rPr lang="en-US" sz="1200" b="1" dirty="0"/>
                <a:t>Cross-cutting sub-IDOs</a:t>
              </a:r>
            </a:p>
          </p:txBody>
        </p:sp>
        <p:pic>
          <p:nvPicPr>
            <p:cNvPr id="24" name="Picture 23"/>
            <p:cNvPicPr/>
            <p:nvPr/>
          </p:nvPicPr>
          <p:blipFill rotWithShape="1">
            <a:blip r:embed="rId3">
              <a:extLst>
                <a:ext uri="{28A0092B-C50C-407E-A947-70E740481C1C}">
                  <a14:useLocalDpi xmlns:a14="http://schemas.microsoft.com/office/drawing/2010/main" val="0"/>
                </a:ext>
              </a:extLst>
            </a:blip>
            <a:srcRect l="53936" t="86857" r="4496" b="1875"/>
            <a:stretch/>
          </p:blipFill>
          <p:spPr>
            <a:xfrm>
              <a:off x="5198724" y="5470279"/>
              <a:ext cx="3684566" cy="561879"/>
            </a:xfrm>
            <a:prstGeom prst="rect">
              <a:avLst/>
            </a:prstGeom>
          </p:spPr>
        </p:pic>
        <p:pic>
          <p:nvPicPr>
            <p:cNvPr id="26" name="Picture 25"/>
            <p:cNvPicPr/>
            <p:nvPr/>
          </p:nvPicPr>
          <p:blipFill rotWithShape="1">
            <a:blip r:embed="rId3">
              <a:extLst>
                <a:ext uri="{28A0092B-C50C-407E-A947-70E740481C1C}">
                  <a14:useLocalDpi xmlns:a14="http://schemas.microsoft.com/office/drawing/2010/main" val="0"/>
                </a:ext>
              </a:extLst>
            </a:blip>
            <a:srcRect l="4191" t="92491" r="44012" b="1875"/>
            <a:stretch/>
          </p:blipFill>
          <p:spPr>
            <a:xfrm>
              <a:off x="1235357" y="5753657"/>
              <a:ext cx="4591254" cy="280939"/>
            </a:xfrm>
            <a:prstGeom prst="rect">
              <a:avLst/>
            </a:prstGeom>
          </p:spPr>
        </p:pic>
      </p:grpSp>
      <p:sp>
        <p:nvSpPr>
          <p:cNvPr id="30" name="Rectangle 29"/>
          <p:cNvSpPr/>
          <p:nvPr/>
        </p:nvSpPr>
        <p:spPr>
          <a:xfrm>
            <a:off x="1152396" y="886799"/>
            <a:ext cx="10534388" cy="5363690"/>
          </a:xfrm>
          <a:prstGeom prst="rect">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02920747"/>
      </p:ext>
    </p:extLst>
  </p:cSld>
  <p:clrMapOvr>
    <a:masterClrMapping/>
  </p:clrMapOvr>
  <p:transition spd="slow">
    <p:wipe dir="d"/>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sz="3600" dirty="0" smtClean="0"/>
              <a:t>CRP monitoring, evaluation, learning and impact assessment (MELIA) framework</a:t>
            </a:r>
            <a:endParaRPr lang="en-US" sz="3600" dirty="0"/>
          </a:p>
        </p:txBody>
      </p:sp>
      <p:pic>
        <p:nvPicPr>
          <p:cNvPr id="4" name="Picture 3"/>
          <p:cNvPicPr/>
          <p:nvPr/>
        </p:nvPicPr>
        <p:blipFill rotWithShape="1">
          <a:blip r:embed="rId3">
            <a:extLst>
              <a:ext uri="{28A0092B-C50C-407E-A947-70E740481C1C}">
                <a14:useLocalDpi xmlns:a14="http://schemas.microsoft.com/office/drawing/2010/main" val="0"/>
              </a:ext>
            </a:extLst>
          </a:blip>
          <a:srcRect l="4972" t="1675" r="4548" b="1733"/>
          <a:stretch/>
        </p:blipFill>
        <p:spPr>
          <a:xfrm>
            <a:off x="1603332" y="1440493"/>
            <a:ext cx="9782827" cy="5073041"/>
          </a:xfrm>
          <a:prstGeom prst="rect">
            <a:avLst/>
          </a:prstGeom>
        </p:spPr>
      </p:pic>
    </p:spTree>
    <p:extLst>
      <p:ext uri="{BB962C8B-B14F-4D97-AF65-F5344CB8AC3E}">
        <p14:creationId xmlns:p14="http://schemas.microsoft.com/office/powerpoint/2010/main" val="2105044320"/>
      </p:ext>
    </p:extLst>
  </p:cSld>
  <p:clrMapOvr>
    <a:masterClrMapping/>
  </p:clrMapOvr>
  <p:transition spd="slow">
    <p:wipe dir="d"/>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rotWithShape="1">
          <a:blip r:embed="rId3"/>
          <a:srcRect t="17418" r="9267" b="24580"/>
          <a:stretch/>
        </p:blipFill>
        <p:spPr>
          <a:xfrm>
            <a:off x="994988" y="1041621"/>
            <a:ext cx="9877604" cy="4280658"/>
          </a:xfrm>
          <a:prstGeom prst="rect">
            <a:avLst/>
          </a:prstGeom>
        </p:spPr>
      </p:pic>
      <p:sp>
        <p:nvSpPr>
          <p:cNvPr id="2" name="Text Placeholder 1"/>
          <p:cNvSpPr>
            <a:spLocks noGrp="1"/>
          </p:cNvSpPr>
          <p:nvPr>
            <p:ph type="body" sz="quarter" idx="11"/>
          </p:nvPr>
        </p:nvSpPr>
        <p:spPr/>
        <p:txBody>
          <a:bodyPr/>
          <a:lstStyle/>
          <a:p>
            <a:r>
              <a:rPr lang="en-US" sz="3600" dirty="0" smtClean="0"/>
              <a:t>Indicators and targets</a:t>
            </a:r>
            <a:endParaRPr lang="en-US" sz="3600" dirty="0"/>
          </a:p>
        </p:txBody>
      </p:sp>
      <p:sp>
        <p:nvSpPr>
          <p:cNvPr id="4" name="TextBox 3"/>
          <p:cNvSpPr txBox="1"/>
          <p:nvPr/>
        </p:nvSpPr>
        <p:spPr>
          <a:xfrm>
            <a:off x="9642633" y="1825358"/>
            <a:ext cx="1019908" cy="738664"/>
          </a:xfrm>
          <a:prstGeom prst="rect">
            <a:avLst/>
          </a:prstGeom>
          <a:noFill/>
        </p:spPr>
        <p:txBody>
          <a:bodyPr wrap="square" rtlCol="0">
            <a:spAutoFit/>
          </a:bodyPr>
          <a:lstStyle/>
          <a:p>
            <a:pPr algn="ctr"/>
            <a:r>
              <a:rPr lang="en-US" sz="1400" dirty="0"/>
              <a:t>CGIAR common </a:t>
            </a:r>
            <a:r>
              <a:rPr lang="en-US" sz="1400" b="1" u="sng" dirty="0"/>
              <a:t>indicators</a:t>
            </a:r>
          </a:p>
        </p:txBody>
      </p:sp>
      <p:cxnSp>
        <p:nvCxnSpPr>
          <p:cNvPr id="6" name="Straight Arrow Connector 5"/>
          <p:cNvCxnSpPr/>
          <p:nvPr/>
        </p:nvCxnSpPr>
        <p:spPr>
          <a:xfrm flipH="1">
            <a:off x="9642633" y="2564022"/>
            <a:ext cx="316522" cy="785446"/>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7850661" y="5270532"/>
            <a:ext cx="1019908" cy="954107"/>
          </a:xfrm>
          <a:prstGeom prst="rect">
            <a:avLst/>
          </a:prstGeom>
          <a:noFill/>
        </p:spPr>
        <p:txBody>
          <a:bodyPr wrap="square" rtlCol="0">
            <a:spAutoFit/>
          </a:bodyPr>
          <a:lstStyle/>
          <a:p>
            <a:pPr algn="ctr"/>
            <a:r>
              <a:rPr lang="en-US" sz="1400" dirty="0"/>
              <a:t>Livestock CRP draft </a:t>
            </a:r>
            <a:r>
              <a:rPr lang="en-US" sz="1400" b="1" u="sng" dirty="0"/>
              <a:t>indicators</a:t>
            </a:r>
          </a:p>
          <a:p>
            <a:pPr algn="ctr"/>
            <a:r>
              <a:rPr lang="en-US" sz="1400" dirty="0"/>
              <a:t>(proposal)</a:t>
            </a:r>
          </a:p>
        </p:txBody>
      </p:sp>
      <p:cxnSp>
        <p:nvCxnSpPr>
          <p:cNvPr id="10" name="Straight Arrow Connector 9"/>
          <p:cNvCxnSpPr/>
          <p:nvPr/>
        </p:nvCxnSpPr>
        <p:spPr>
          <a:xfrm flipH="1" flipV="1">
            <a:off x="7987784" y="4288803"/>
            <a:ext cx="302792" cy="966887"/>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6414411" y="5275774"/>
            <a:ext cx="1213338" cy="954107"/>
          </a:xfrm>
          <a:prstGeom prst="rect">
            <a:avLst/>
          </a:prstGeom>
          <a:noFill/>
        </p:spPr>
        <p:txBody>
          <a:bodyPr wrap="square" rtlCol="0">
            <a:spAutoFit/>
          </a:bodyPr>
          <a:lstStyle/>
          <a:p>
            <a:pPr algn="ctr"/>
            <a:r>
              <a:rPr lang="en-US" sz="1400" dirty="0"/>
              <a:t>Original Flagship level outcome </a:t>
            </a:r>
            <a:r>
              <a:rPr lang="en-US" sz="1400" b="1" u="sng" dirty="0"/>
              <a:t>targets</a:t>
            </a:r>
            <a:r>
              <a:rPr lang="en-US" sz="1400" dirty="0"/>
              <a:t> 2022</a:t>
            </a:r>
          </a:p>
        </p:txBody>
      </p:sp>
      <p:cxnSp>
        <p:nvCxnSpPr>
          <p:cNvPr id="15" name="Straight Arrow Connector 14"/>
          <p:cNvCxnSpPr/>
          <p:nvPr/>
        </p:nvCxnSpPr>
        <p:spPr>
          <a:xfrm flipH="1" flipV="1">
            <a:off x="6606143" y="4288803"/>
            <a:ext cx="300513" cy="966887"/>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5015220" y="5318663"/>
            <a:ext cx="1305716" cy="954107"/>
          </a:xfrm>
          <a:prstGeom prst="rect">
            <a:avLst/>
          </a:prstGeom>
          <a:noFill/>
        </p:spPr>
        <p:txBody>
          <a:bodyPr wrap="square" rtlCol="0">
            <a:spAutoFit/>
          </a:bodyPr>
          <a:lstStyle/>
          <a:p>
            <a:pPr algn="ctr"/>
            <a:r>
              <a:rPr lang="en-US" sz="1400" dirty="0"/>
              <a:t>Revised Cluster of Activities outcome </a:t>
            </a:r>
            <a:r>
              <a:rPr lang="en-US" sz="1400" b="1" u="sng" dirty="0"/>
              <a:t>targets</a:t>
            </a:r>
          </a:p>
        </p:txBody>
      </p:sp>
      <p:cxnSp>
        <p:nvCxnSpPr>
          <p:cNvPr id="20" name="Straight Arrow Connector 19"/>
          <p:cNvCxnSpPr/>
          <p:nvPr/>
        </p:nvCxnSpPr>
        <p:spPr>
          <a:xfrm flipH="1" flipV="1">
            <a:off x="5262707" y="4228879"/>
            <a:ext cx="359925" cy="1089784"/>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7" name="TextBox 26"/>
          <p:cNvSpPr txBox="1"/>
          <p:nvPr/>
        </p:nvSpPr>
        <p:spPr>
          <a:xfrm>
            <a:off x="4088384" y="5322279"/>
            <a:ext cx="1033178" cy="523220"/>
          </a:xfrm>
          <a:prstGeom prst="rect">
            <a:avLst/>
          </a:prstGeom>
          <a:noFill/>
        </p:spPr>
        <p:txBody>
          <a:bodyPr wrap="square" rtlCol="0">
            <a:spAutoFit/>
          </a:bodyPr>
          <a:lstStyle/>
          <a:p>
            <a:pPr algn="ctr"/>
            <a:r>
              <a:rPr lang="en-US" sz="1400" dirty="0"/>
              <a:t>Annual </a:t>
            </a:r>
            <a:r>
              <a:rPr lang="en-US" sz="1400" b="1" u="sng" dirty="0"/>
              <a:t>milestones</a:t>
            </a:r>
          </a:p>
        </p:txBody>
      </p:sp>
      <p:cxnSp>
        <p:nvCxnSpPr>
          <p:cNvPr id="28" name="Straight Arrow Connector 27"/>
          <p:cNvCxnSpPr/>
          <p:nvPr/>
        </p:nvCxnSpPr>
        <p:spPr>
          <a:xfrm flipV="1">
            <a:off x="4726594" y="4249324"/>
            <a:ext cx="412369" cy="1055146"/>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2906642" y="5322279"/>
            <a:ext cx="1108217" cy="523220"/>
          </a:xfrm>
          <a:prstGeom prst="rect">
            <a:avLst/>
          </a:prstGeom>
          <a:noFill/>
        </p:spPr>
        <p:txBody>
          <a:bodyPr wrap="square" rtlCol="0">
            <a:spAutoFit/>
          </a:bodyPr>
          <a:lstStyle/>
          <a:p>
            <a:pPr algn="ctr"/>
            <a:r>
              <a:rPr lang="en-US" sz="1400" dirty="0"/>
              <a:t>POWB </a:t>
            </a:r>
            <a:r>
              <a:rPr lang="en-US" sz="1400" b="1" u="sng" dirty="0"/>
              <a:t>deliverables</a:t>
            </a:r>
          </a:p>
        </p:txBody>
      </p:sp>
      <p:cxnSp>
        <p:nvCxnSpPr>
          <p:cNvPr id="17" name="Straight Arrow Connector 16"/>
          <p:cNvCxnSpPr/>
          <p:nvPr/>
        </p:nvCxnSpPr>
        <p:spPr>
          <a:xfrm flipV="1">
            <a:off x="3509354" y="4263205"/>
            <a:ext cx="464873" cy="1012569"/>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52200677"/>
      </p:ext>
    </p:extLst>
  </p:cSld>
  <p:clrMapOvr>
    <a:masterClrMapping/>
  </p:clrMapOvr>
  <p:transition spd="slow">
    <p:wipe dir="d"/>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197152496"/>
              </p:ext>
            </p:extLst>
          </p:nvPr>
        </p:nvGraphicFramePr>
        <p:xfrm>
          <a:off x="2066795" y="1043677"/>
          <a:ext cx="9507252" cy="5514598"/>
        </p:xfrm>
        <a:graphic>
          <a:graphicData uri="http://schemas.openxmlformats.org/drawingml/2006/table">
            <a:tbl>
              <a:tblPr firstRow="1">
                <a:tableStyleId>{5C22544A-7EE6-4342-B048-85BDC9FD1C3A}</a:tableStyleId>
              </a:tblPr>
              <a:tblGrid>
                <a:gridCol w="1365336">
                  <a:extLst>
                    <a:ext uri="{9D8B030D-6E8A-4147-A177-3AD203B41FA5}">
                      <a16:colId xmlns="" xmlns:a16="http://schemas.microsoft.com/office/drawing/2014/main" val="20000"/>
                    </a:ext>
                  </a:extLst>
                </a:gridCol>
                <a:gridCol w="5549030">
                  <a:extLst>
                    <a:ext uri="{9D8B030D-6E8A-4147-A177-3AD203B41FA5}">
                      <a16:colId xmlns="" xmlns:a16="http://schemas.microsoft.com/office/drawing/2014/main" val="20001"/>
                    </a:ext>
                  </a:extLst>
                </a:gridCol>
                <a:gridCol w="2592886"/>
              </a:tblGrid>
              <a:tr h="245935">
                <a:tc>
                  <a:txBody>
                    <a:bodyPr/>
                    <a:lstStyle/>
                    <a:p>
                      <a:pPr algn="ctr">
                        <a:lnSpc>
                          <a:spcPct val="100000"/>
                        </a:lnSpc>
                        <a:spcAft>
                          <a:spcPts val="0"/>
                        </a:spcAft>
                      </a:pPr>
                      <a:r>
                        <a:rPr lang="en-US" sz="1600" dirty="0">
                          <a:effectLst/>
                        </a:rPr>
                        <a:t>SPHERE</a:t>
                      </a:r>
                      <a:endParaRPr lang="en-US" sz="1600" b="1" dirty="0">
                        <a:effectLst/>
                        <a:latin typeface="Calibri" charset="0"/>
                        <a:ea typeface="Calibri" charset="0"/>
                        <a:cs typeface="Times New Roman" charset="0"/>
                      </a:endParaRPr>
                    </a:p>
                  </a:txBody>
                  <a:tcPr marL="41310" marR="41310" marT="0" marB="0"/>
                </a:tc>
                <a:tc>
                  <a:txBody>
                    <a:bodyPr/>
                    <a:lstStyle/>
                    <a:p>
                      <a:pPr algn="ctr">
                        <a:lnSpc>
                          <a:spcPct val="100000"/>
                        </a:lnSpc>
                        <a:spcAft>
                          <a:spcPts val="0"/>
                        </a:spcAft>
                      </a:pPr>
                      <a:r>
                        <a:rPr lang="en-US" sz="1600" dirty="0">
                          <a:effectLst/>
                        </a:rPr>
                        <a:t>INDICATORS</a:t>
                      </a:r>
                      <a:endParaRPr lang="en-US" sz="1600" b="1" dirty="0">
                        <a:effectLst/>
                        <a:latin typeface="Calibri" charset="0"/>
                        <a:ea typeface="Calibri" charset="0"/>
                        <a:cs typeface="Times New Roman" charset="0"/>
                      </a:endParaRPr>
                    </a:p>
                  </a:txBody>
                  <a:tcPr marL="41310" marR="41310" marT="0" marB="0"/>
                </a:tc>
                <a:tc>
                  <a:txBody>
                    <a:bodyPr/>
                    <a:lstStyle/>
                    <a:p>
                      <a:pPr algn="ctr">
                        <a:lnSpc>
                          <a:spcPct val="100000"/>
                        </a:lnSpc>
                        <a:spcAft>
                          <a:spcPts val="0"/>
                        </a:spcAft>
                      </a:pPr>
                      <a:r>
                        <a:rPr lang="en-US" sz="1600" dirty="0" smtClean="0">
                          <a:effectLst/>
                        </a:rPr>
                        <a:t>PROPOSED DISAGGREGATES</a:t>
                      </a:r>
                      <a:endParaRPr lang="en-US" sz="1600" b="1" dirty="0">
                        <a:effectLst/>
                        <a:latin typeface="Calibri" charset="0"/>
                        <a:ea typeface="Calibri" charset="0"/>
                        <a:cs typeface="Times New Roman" charset="0"/>
                      </a:endParaRPr>
                    </a:p>
                  </a:txBody>
                  <a:tcPr marL="41310" marR="41310" marT="0" marB="0"/>
                </a:tc>
                <a:extLst>
                  <a:ext uri="{0D108BD9-81ED-4DB2-BD59-A6C34878D82A}">
                    <a16:rowId xmlns="" xmlns:a16="http://schemas.microsoft.com/office/drawing/2014/main" val="10000"/>
                  </a:ext>
                </a:extLst>
              </a:tr>
              <a:tr h="596801">
                <a:tc>
                  <a:txBody>
                    <a:bodyPr/>
                    <a:lstStyle/>
                    <a:p>
                      <a:pPr algn="ctr">
                        <a:lnSpc>
                          <a:spcPct val="100000"/>
                        </a:lnSpc>
                        <a:spcAft>
                          <a:spcPts val="0"/>
                        </a:spcAft>
                      </a:pPr>
                      <a:r>
                        <a:rPr lang="en-US" sz="1600" b="1" dirty="0">
                          <a:effectLst/>
                        </a:rPr>
                        <a:t>INTEREST</a:t>
                      </a:r>
                    </a:p>
                    <a:p>
                      <a:pPr algn="ctr">
                        <a:lnSpc>
                          <a:spcPct val="100000"/>
                        </a:lnSpc>
                        <a:spcAft>
                          <a:spcPts val="0"/>
                        </a:spcAft>
                      </a:pPr>
                      <a:r>
                        <a:rPr lang="en-US" sz="1600" dirty="0">
                          <a:effectLst/>
                        </a:rPr>
                        <a:t>(development </a:t>
                      </a:r>
                      <a:r>
                        <a:rPr lang="en-US" sz="1600" dirty="0" smtClean="0">
                          <a:effectLst/>
                        </a:rPr>
                        <a:t>outcomes)</a:t>
                      </a:r>
                      <a:endParaRPr lang="en-US" sz="1600" dirty="0">
                        <a:effectLst/>
                        <a:latin typeface="Calibri" charset="0"/>
                        <a:ea typeface="Calibri" charset="0"/>
                        <a:cs typeface="Times New Roman" charset="0"/>
                      </a:endParaRPr>
                    </a:p>
                  </a:txBody>
                  <a:tcPr marL="41310" marR="41310" marT="0" marB="0"/>
                </a:tc>
                <a:tc>
                  <a:txBody>
                    <a:bodyPr/>
                    <a:lstStyle/>
                    <a:p>
                      <a:pPr algn="l">
                        <a:lnSpc>
                          <a:spcPct val="100000"/>
                        </a:lnSpc>
                        <a:spcAft>
                          <a:spcPts val="0"/>
                        </a:spcAft>
                      </a:pPr>
                      <a:r>
                        <a:rPr lang="en-US" sz="1600" u="none" dirty="0">
                          <a:effectLst/>
                        </a:rPr>
                        <a:t>Global progress towards SLO targets </a:t>
                      </a:r>
                      <a:r>
                        <a:rPr lang="en-US" sz="1600" u="none" dirty="0" smtClean="0">
                          <a:effectLst/>
                        </a:rPr>
                        <a:t>(evidenced</a:t>
                      </a:r>
                      <a:r>
                        <a:rPr lang="en-US" sz="1600" u="none" dirty="0">
                          <a:effectLst/>
                        </a:rPr>
                        <a:t>, at-scale uptake/use/benefits from past CGIAR </a:t>
                      </a:r>
                      <a:r>
                        <a:rPr lang="en-US" sz="1600" u="none" dirty="0" smtClean="0">
                          <a:effectLst/>
                        </a:rPr>
                        <a:t>investments)    </a:t>
                      </a:r>
                      <a:endParaRPr lang="en-US" sz="1600" u="none" dirty="0">
                        <a:effectLst/>
                      </a:endParaRPr>
                    </a:p>
                  </a:txBody>
                  <a:tcPr marL="41310" marR="41310" marT="0" marB="0"/>
                </a:tc>
                <a:tc>
                  <a:txBody>
                    <a:bodyPr/>
                    <a:lstStyle/>
                    <a:p>
                      <a:pPr algn="l">
                        <a:lnSpc>
                          <a:spcPct val="100000"/>
                        </a:lnSpc>
                        <a:spcAft>
                          <a:spcPts val="0"/>
                        </a:spcAft>
                      </a:pPr>
                      <a:r>
                        <a:rPr lang="en-US" sz="1600" dirty="0" smtClean="0">
                          <a:effectLst/>
                        </a:rPr>
                        <a:t>Key CGIAR countries</a:t>
                      </a:r>
                      <a:endParaRPr lang="en-US" sz="1600" dirty="0">
                        <a:effectLst/>
                      </a:endParaRPr>
                    </a:p>
                  </a:txBody>
                  <a:tcPr marL="41310" marR="41310" marT="0" marB="0"/>
                </a:tc>
                <a:extLst>
                  <a:ext uri="{0D108BD9-81ED-4DB2-BD59-A6C34878D82A}">
                    <a16:rowId xmlns="" xmlns:a16="http://schemas.microsoft.com/office/drawing/2014/main" val="10001"/>
                  </a:ext>
                </a:extLst>
              </a:tr>
              <a:tr h="606030">
                <a:tc rowSpan="4">
                  <a:txBody>
                    <a:bodyPr/>
                    <a:lstStyle/>
                    <a:p>
                      <a:pPr algn="ctr">
                        <a:lnSpc>
                          <a:spcPct val="100000"/>
                        </a:lnSpc>
                        <a:spcAft>
                          <a:spcPts val="0"/>
                        </a:spcAft>
                      </a:pPr>
                      <a:r>
                        <a:rPr lang="en-US" sz="1600" b="1" dirty="0">
                          <a:effectLst/>
                        </a:rPr>
                        <a:t>INFLUENCE</a:t>
                      </a:r>
                    </a:p>
                    <a:p>
                      <a:pPr algn="ctr">
                        <a:lnSpc>
                          <a:spcPct val="100000"/>
                        </a:lnSpc>
                        <a:spcAft>
                          <a:spcPts val="0"/>
                        </a:spcAft>
                      </a:pPr>
                      <a:r>
                        <a:rPr lang="en-US" sz="1600" dirty="0">
                          <a:effectLst/>
                        </a:rPr>
                        <a:t>(research outcomes)</a:t>
                      </a:r>
                      <a:endParaRPr lang="en-US" sz="1600" dirty="0">
                        <a:effectLst/>
                        <a:latin typeface="Calibri" charset="0"/>
                        <a:ea typeface="Calibri" charset="0"/>
                        <a:cs typeface="Times New Roman" charset="0"/>
                      </a:endParaRPr>
                    </a:p>
                  </a:txBody>
                  <a:tcPr marL="41310" marR="41310" marT="0" marB="0"/>
                </a:tc>
                <a:tc>
                  <a:txBody>
                    <a:bodyPr/>
                    <a:lstStyle/>
                    <a:p>
                      <a:pPr algn="l">
                        <a:lnSpc>
                          <a:spcPct val="100000"/>
                        </a:lnSpc>
                        <a:spcAft>
                          <a:spcPts val="0"/>
                        </a:spcAft>
                      </a:pPr>
                      <a:r>
                        <a:rPr lang="en-US" sz="1600" u="none" dirty="0">
                          <a:effectLst/>
                        </a:rPr>
                        <a:t>1. Projected uptake: ex-ante assessment of # people to benefit from current </a:t>
                      </a:r>
                      <a:r>
                        <a:rPr lang="en-US" sz="1600" u="none" dirty="0" smtClean="0">
                          <a:effectLst/>
                        </a:rPr>
                        <a:t>investments</a:t>
                      </a:r>
                      <a:endParaRPr lang="en-US" sz="1600" u="none" dirty="0">
                        <a:effectLst/>
                        <a:latin typeface="Calibri" charset="0"/>
                        <a:ea typeface="Calibri" charset="0"/>
                        <a:cs typeface="Times New Roman" charset="0"/>
                      </a:endParaRPr>
                    </a:p>
                  </a:txBody>
                  <a:tcPr marL="41310" marR="41310" marT="0" marB="0"/>
                </a:tc>
                <a:tc>
                  <a:txBody>
                    <a:bodyPr/>
                    <a:lstStyle/>
                    <a:p>
                      <a:pPr algn="l">
                        <a:lnSpc>
                          <a:spcPct val="100000"/>
                        </a:lnSpc>
                        <a:spcAft>
                          <a:spcPts val="0"/>
                        </a:spcAft>
                      </a:pPr>
                      <a:r>
                        <a:rPr lang="en-US" sz="1600" dirty="0" smtClean="0">
                          <a:effectLst/>
                        </a:rPr>
                        <a:t>Gender, sub-IDO</a:t>
                      </a:r>
                      <a:endParaRPr lang="en-US" sz="1600" dirty="0">
                        <a:effectLst/>
                        <a:latin typeface="Calibri" charset="0"/>
                        <a:ea typeface="Calibri" charset="0"/>
                        <a:cs typeface="Times New Roman" charset="0"/>
                      </a:endParaRPr>
                    </a:p>
                  </a:txBody>
                  <a:tcPr marL="41310" marR="41310" marT="0" marB="0"/>
                </a:tc>
                <a:extLst>
                  <a:ext uri="{0D108BD9-81ED-4DB2-BD59-A6C34878D82A}">
                    <a16:rowId xmlns="" xmlns:a16="http://schemas.microsoft.com/office/drawing/2014/main" val="10002"/>
                  </a:ext>
                </a:extLst>
              </a:tr>
              <a:tr h="578484">
                <a:tc vMerge="1">
                  <a:txBody>
                    <a:bodyPr/>
                    <a:lstStyle/>
                    <a:p>
                      <a:endParaRPr lang="en-US"/>
                    </a:p>
                  </a:txBody>
                  <a:tcPr/>
                </a:tc>
                <a:tc>
                  <a:txBody>
                    <a:bodyPr/>
                    <a:lstStyle/>
                    <a:p>
                      <a:pPr algn="l">
                        <a:lnSpc>
                          <a:spcPct val="100000"/>
                        </a:lnSpc>
                        <a:spcAft>
                          <a:spcPts val="0"/>
                        </a:spcAft>
                      </a:pPr>
                      <a:r>
                        <a:rPr lang="en-US" sz="1600" u="none" dirty="0">
                          <a:effectLst/>
                        </a:rPr>
                        <a:t>2. Projected uptake: ex-ante assessment of # hectares to benefit from current </a:t>
                      </a:r>
                      <a:r>
                        <a:rPr lang="en-US" sz="1600" u="none" dirty="0" smtClean="0">
                          <a:effectLst/>
                        </a:rPr>
                        <a:t>investments</a:t>
                      </a:r>
                      <a:endParaRPr lang="en-US" sz="1600" u="none" dirty="0">
                        <a:effectLst/>
                        <a:latin typeface="Calibri" charset="0"/>
                        <a:ea typeface="Calibri" charset="0"/>
                        <a:cs typeface="Times New Roman" charset="0"/>
                      </a:endParaRPr>
                    </a:p>
                  </a:txBody>
                  <a:tcPr marL="41310" marR="41310" marT="0" marB="0"/>
                </a:tc>
                <a:tc>
                  <a:txBody>
                    <a:bodyPr/>
                    <a:lstStyle/>
                    <a:p>
                      <a:pPr algn="l">
                        <a:lnSpc>
                          <a:spcPct val="100000"/>
                        </a:lnSpc>
                        <a:spcAft>
                          <a:spcPts val="0"/>
                        </a:spcAft>
                      </a:pPr>
                      <a:r>
                        <a:rPr lang="en-US" sz="1600" dirty="0" smtClean="0">
                          <a:effectLst/>
                        </a:rPr>
                        <a:t>Land</a:t>
                      </a:r>
                      <a:r>
                        <a:rPr lang="en-US" sz="1600" baseline="0" dirty="0" smtClean="0">
                          <a:effectLst/>
                        </a:rPr>
                        <a:t> type, sub-IDO</a:t>
                      </a:r>
                      <a:endParaRPr lang="en-US" sz="1600" dirty="0">
                        <a:effectLst/>
                        <a:latin typeface="Calibri" charset="0"/>
                        <a:ea typeface="Calibri" charset="0"/>
                        <a:cs typeface="Times New Roman" charset="0"/>
                      </a:endParaRPr>
                    </a:p>
                  </a:txBody>
                  <a:tcPr marL="41310" marR="41310" marT="0" marB="0"/>
                </a:tc>
                <a:extLst>
                  <a:ext uri="{0D108BD9-81ED-4DB2-BD59-A6C34878D82A}">
                    <a16:rowId xmlns="" xmlns:a16="http://schemas.microsoft.com/office/drawing/2014/main" val="10003"/>
                  </a:ext>
                </a:extLst>
              </a:tr>
              <a:tr h="606031">
                <a:tc vMerge="1">
                  <a:txBody>
                    <a:bodyPr/>
                    <a:lstStyle/>
                    <a:p>
                      <a:endParaRPr lang="en-US"/>
                    </a:p>
                  </a:txBody>
                  <a:tcPr/>
                </a:tc>
                <a:tc>
                  <a:txBody>
                    <a:bodyPr/>
                    <a:lstStyle/>
                    <a:p>
                      <a:pPr algn="l">
                        <a:lnSpc>
                          <a:spcPct val="100000"/>
                        </a:lnSpc>
                        <a:spcAft>
                          <a:spcPts val="0"/>
                        </a:spcAft>
                      </a:pPr>
                      <a:r>
                        <a:rPr lang="en-US" sz="1600" u="none" dirty="0">
                          <a:effectLst/>
                        </a:rPr>
                        <a:t>3. # </a:t>
                      </a:r>
                      <a:r>
                        <a:rPr lang="en-US" sz="1600" u="none" dirty="0" smtClean="0">
                          <a:effectLst/>
                        </a:rPr>
                        <a:t>policies/laws/regulations/budgets/investments/</a:t>
                      </a:r>
                    </a:p>
                    <a:p>
                      <a:pPr algn="l">
                        <a:lnSpc>
                          <a:spcPct val="100000"/>
                        </a:lnSpc>
                        <a:spcAft>
                          <a:spcPts val="0"/>
                        </a:spcAft>
                      </a:pPr>
                      <a:r>
                        <a:rPr lang="en-US" sz="1600" u="none" dirty="0" smtClean="0">
                          <a:effectLst/>
                        </a:rPr>
                        <a:t>curricula </a:t>
                      </a:r>
                      <a:r>
                        <a:rPr lang="en-US" sz="1600" u="none" dirty="0">
                          <a:effectLst/>
                        </a:rPr>
                        <a:t>modified in design or implementation, informed by CGIAR research</a:t>
                      </a:r>
                      <a:endParaRPr lang="en-US" sz="1600" u="none" dirty="0">
                        <a:effectLst/>
                        <a:latin typeface="Calibri" charset="0"/>
                        <a:ea typeface="Calibri" charset="0"/>
                        <a:cs typeface="Times New Roman" charset="0"/>
                      </a:endParaRPr>
                    </a:p>
                  </a:txBody>
                  <a:tcPr marL="41310" marR="41310" marT="0" marB="0"/>
                </a:tc>
                <a:tc>
                  <a:txBody>
                    <a:bodyPr/>
                    <a:lstStyle/>
                    <a:p>
                      <a:pPr algn="l">
                        <a:lnSpc>
                          <a:spcPct val="100000"/>
                        </a:lnSpc>
                        <a:spcAft>
                          <a:spcPts val="0"/>
                        </a:spcAft>
                      </a:pPr>
                      <a:r>
                        <a:rPr lang="en-US" sz="1600" dirty="0" smtClean="0">
                          <a:effectLst/>
                        </a:rPr>
                        <a:t>Scale; development</a:t>
                      </a:r>
                      <a:r>
                        <a:rPr lang="en-US" sz="1600" baseline="0" dirty="0" smtClean="0">
                          <a:effectLst/>
                        </a:rPr>
                        <a:t> phase</a:t>
                      </a:r>
                      <a:endParaRPr lang="en-US" sz="1600" dirty="0">
                        <a:effectLst/>
                        <a:latin typeface="Calibri" charset="0"/>
                        <a:ea typeface="Calibri" charset="0"/>
                        <a:cs typeface="Times New Roman" charset="0"/>
                      </a:endParaRPr>
                    </a:p>
                  </a:txBody>
                  <a:tcPr marL="41310" marR="41310" marT="0" marB="0"/>
                </a:tc>
                <a:extLst>
                  <a:ext uri="{0D108BD9-81ED-4DB2-BD59-A6C34878D82A}">
                    <a16:rowId xmlns="" xmlns:a16="http://schemas.microsoft.com/office/drawing/2014/main" val="10004"/>
                  </a:ext>
                </a:extLst>
              </a:tr>
              <a:tr h="343878">
                <a:tc vMerge="1">
                  <a:txBody>
                    <a:bodyPr/>
                    <a:lstStyle/>
                    <a:p>
                      <a:endParaRPr lang="en-US"/>
                    </a:p>
                  </a:txBody>
                  <a:tcPr/>
                </a:tc>
                <a:tc>
                  <a:txBody>
                    <a:bodyPr/>
                    <a:lstStyle/>
                    <a:p>
                      <a:pPr algn="l">
                        <a:lnSpc>
                          <a:spcPct val="100000"/>
                        </a:lnSpc>
                        <a:spcAft>
                          <a:spcPts val="0"/>
                        </a:spcAft>
                      </a:pPr>
                      <a:r>
                        <a:rPr lang="en-US" sz="1600" u="none" dirty="0">
                          <a:effectLst/>
                        </a:rPr>
                        <a:t>4. </a:t>
                      </a:r>
                      <a:r>
                        <a:rPr lang="en-US" sz="1600" u="none" dirty="0" err="1" smtClean="0">
                          <a:effectLst/>
                        </a:rPr>
                        <a:t>Altmetrics</a:t>
                      </a:r>
                      <a:r>
                        <a:rPr lang="en-US" sz="1600" u="none" dirty="0" smtClean="0">
                          <a:effectLst/>
                        </a:rPr>
                        <a:t> (covering </a:t>
                      </a:r>
                      <a:r>
                        <a:rPr lang="en-US" sz="1600" u="none" dirty="0">
                          <a:effectLst/>
                        </a:rPr>
                        <a:t>all publications, not only </a:t>
                      </a:r>
                      <a:r>
                        <a:rPr lang="en-US" sz="1600" u="none" dirty="0" smtClean="0">
                          <a:effectLst/>
                        </a:rPr>
                        <a:t>peer-reviewed)</a:t>
                      </a:r>
                      <a:endParaRPr lang="en-US" sz="1600" u="none" dirty="0">
                        <a:effectLst/>
                        <a:latin typeface="Calibri" charset="0"/>
                        <a:ea typeface="Calibri" charset="0"/>
                        <a:cs typeface="Times New Roman" charset="0"/>
                      </a:endParaRPr>
                    </a:p>
                  </a:txBody>
                  <a:tcPr marL="41310" marR="41310" marT="0" marB="0"/>
                </a:tc>
                <a:tc>
                  <a:txBody>
                    <a:bodyPr/>
                    <a:lstStyle/>
                    <a:p>
                      <a:pPr algn="l">
                        <a:lnSpc>
                          <a:spcPct val="100000"/>
                        </a:lnSpc>
                        <a:spcAft>
                          <a:spcPts val="0"/>
                        </a:spcAft>
                      </a:pPr>
                      <a:r>
                        <a:rPr lang="en-US" sz="1600" dirty="0" smtClean="0">
                          <a:effectLst/>
                          <a:latin typeface="Calibri" charset="0"/>
                          <a:ea typeface="Calibri" charset="0"/>
                          <a:cs typeface="Times New Roman" charset="0"/>
                        </a:rPr>
                        <a:t>Policy, media,</a:t>
                      </a:r>
                      <a:r>
                        <a:rPr lang="en-US" sz="1600" baseline="0" dirty="0" smtClean="0">
                          <a:effectLst/>
                          <a:latin typeface="Calibri" charset="0"/>
                          <a:ea typeface="Calibri" charset="0"/>
                          <a:cs typeface="Times New Roman" charset="0"/>
                        </a:rPr>
                        <a:t> social media</a:t>
                      </a:r>
                      <a:endParaRPr lang="en-US" sz="1600" dirty="0">
                        <a:effectLst/>
                        <a:latin typeface="Calibri" charset="0"/>
                        <a:ea typeface="Calibri" charset="0"/>
                        <a:cs typeface="Times New Roman" charset="0"/>
                      </a:endParaRPr>
                    </a:p>
                  </a:txBody>
                  <a:tcPr marL="41310" marR="41310" marT="0" marB="0"/>
                </a:tc>
                <a:extLst>
                  <a:ext uri="{0D108BD9-81ED-4DB2-BD59-A6C34878D82A}">
                    <a16:rowId xmlns="" xmlns:a16="http://schemas.microsoft.com/office/drawing/2014/main" val="10005"/>
                  </a:ext>
                </a:extLst>
              </a:tr>
              <a:tr h="421976">
                <a:tc rowSpan="5">
                  <a:txBody>
                    <a:bodyPr/>
                    <a:lstStyle/>
                    <a:p>
                      <a:pPr algn="ctr">
                        <a:lnSpc>
                          <a:spcPct val="100000"/>
                        </a:lnSpc>
                        <a:spcAft>
                          <a:spcPts val="0"/>
                        </a:spcAft>
                      </a:pPr>
                      <a:r>
                        <a:rPr lang="en-US" sz="1600" b="1" dirty="0">
                          <a:effectLst/>
                        </a:rPr>
                        <a:t>CONTROL </a:t>
                      </a:r>
                    </a:p>
                    <a:p>
                      <a:pPr algn="ctr">
                        <a:lnSpc>
                          <a:spcPct val="100000"/>
                        </a:lnSpc>
                        <a:spcAft>
                          <a:spcPts val="0"/>
                        </a:spcAft>
                      </a:pPr>
                      <a:r>
                        <a:rPr lang="en-US" sz="1600" dirty="0">
                          <a:effectLst/>
                        </a:rPr>
                        <a:t>(outputs/</a:t>
                      </a:r>
                    </a:p>
                    <a:p>
                      <a:pPr algn="ctr">
                        <a:lnSpc>
                          <a:spcPct val="100000"/>
                        </a:lnSpc>
                        <a:spcAft>
                          <a:spcPts val="0"/>
                        </a:spcAft>
                      </a:pPr>
                      <a:r>
                        <a:rPr lang="en-US" sz="1600" dirty="0">
                          <a:effectLst/>
                        </a:rPr>
                        <a:t>activities)</a:t>
                      </a:r>
                      <a:endParaRPr lang="en-US" sz="1600" dirty="0">
                        <a:effectLst/>
                        <a:latin typeface="Calibri" charset="0"/>
                        <a:ea typeface="Calibri" charset="0"/>
                        <a:cs typeface="Times New Roman" charset="0"/>
                      </a:endParaRPr>
                    </a:p>
                  </a:txBody>
                  <a:tcPr marL="41310" marR="41310" marT="0" marB="0"/>
                </a:tc>
                <a:tc>
                  <a:txBody>
                    <a:bodyPr/>
                    <a:lstStyle/>
                    <a:p>
                      <a:pPr algn="l">
                        <a:lnSpc>
                          <a:spcPct val="100000"/>
                        </a:lnSpc>
                        <a:spcAft>
                          <a:spcPts val="0"/>
                        </a:spcAft>
                      </a:pPr>
                      <a:r>
                        <a:rPr lang="en-US" sz="1600" u="none" dirty="0">
                          <a:effectLst/>
                        </a:rPr>
                        <a:t>5. # participants in CGIAR activities </a:t>
                      </a:r>
                      <a:r>
                        <a:rPr lang="en-US" sz="1600" u="none" dirty="0" smtClean="0">
                          <a:effectLst/>
                        </a:rPr>
                        <a:t>(‘</a:t>
                      </a:r>
                      <a:r>
                        <a:rPr lang="en-US" sz="1600" u="none" dirty="0">
                          <a:effectLst/>
                        </a:rPr>
                        <a:t>direct </a:t>
                      </a:r>
                      <a:r>
                        <a:rPr lang="en-US" sz="1600" u="none" dirty="0" smtClean="0">
                          <a:effectLst/>
                        </a:rPr>
                        <a:t>reach’)</a:t>
                      </a:r>
                      <a:endParaRPr lang="en-US" sz="1600" u="none" dirty="0">
                        <a:effectLst/>
                        <a:latin typeface="Calibri" charset="0"/>
                        <a:ea typeface="Calibri" charset="0"/>
                        <a:cs typeface="Times New Roman" charset="0"/>
                      </a:endParaRPr>
                    </a:p>
                  </a:txBody>
                  <a:tcPr marL="41310" marR="41310" marT="0" marB="0"/>
                </a:tc>
                <a:tc>
                  <a:txBody>
                    <a:bodyPr/>
                    <a:lstStyle/>
                    <a:p>
                      <a:pPr algn="l">
                        <a:lnSpc>
                          <a:spcPct val="100000"/>
                        </a:lnSpc>
                        <a:spcAft>
                          <a:spcPts val="0"/>
                        </a:spcAft>
                      </a:pPr>
                      <a:r>
                        <a:rPr lang="en-US" sz="1600" dirty="0" smtClean="0">
                          <a:effectLst/>
                        </a:rPr>
                        <a:t>Gender, activity type, participant type</a:t>
                      </a:r>
                      <a:endParaRPr lang="en-US" sz="1600" dirty="0">
                        <a:effectLst/>
                        <a:latin typeface="Calibri" charset="0"/>
                        <a:ea typeface="Calibri" charset="0"/>
                        <a:cs typeface="Times New Roman" charset="0"/>
                      </a:endParaRPr>
                    </a:p>
                  </a:txBody>
                  <a:tcPr marL="41310" marR="41310" marT="0" marB="0"/>
                </a:tc>
                <a:extLst>
                  <a:ext uri="{0D108BD9-81ED-4DB2-BD59-A6C34878D82A}">
                    <a16:rowId xmlns="" xmlns:a16="http://schemas.microsoft.com/office/drawing/2014/main" val="10006"/>
                  </a:ext>
                </a:extLst>
              </a:tr>
              <a:tr h="376475">
                <a:tc vMerge="1">
                  <a:txBody>
                    <a:bodyPr/>
                    <a:lstStyle/>
                    <a:p>
                      <a:endParaRPr lang="en-US"/>
                    </a:p>
                  </a:txBody>
                  <a:tcPr/>
                </a:tc>
                <a:tc>
                  <a:txBody>
                    <a:bodyPr/>
                    <a:lstStyle/>
                    <a:p>
                      <a:pPr marL="0" algn="l" defTabSz="914400" rtl="0" eaLnBrk="1" latinLnBrk="0" hangingPunct="1">
                        <a:lnSpc>
                          <a:spcPct val="100000"/>
                        </a:lnSpc>
                        <a:spcAft>
                          <a:spcPts val="0"/>
                        </a:spcAft>
                      </a:pPr>
                      <a:r>
                        <a:rPr lang="en-US" sz="1600" u="none" kern="1200" dirty="0">
                          <a:effectLst/>
                        </a:rPr>
                        <a:t>6. # people trained </a:t>
                      </a:r>
                      <a:r>
                        <a:rPr lang="en-US" sz="1600" u="none" kern="1200" dirty="0" smtClean="0">
                          <a:effectLst/>
                        </a:rPr>
                        <a:t>(subset </a:t>
                      </a:r>
                      <a:r>
                        <a:rPr lang="en-US" sz="1600" u="none" kern="1200" dirty="0">
                          <a:effectLst/>
                        </a:rPr>
                        <a:t>of #</a:t>
                      </a:r>
                      <a:r>
                        <a:rPr lang="en-US" sz="1600" u="none" kern="1200" dirty="0" smtClean="0">
                          <a:effectLst/>
                        </a:rPr>
                        <a:t>5)</a:t>
                      </a:r>
                      <a:endParaRPr lang="en-US" sz="1600" u="none" kern="1200" dirty="0">
                        <a:solidFill>
                          <a:schemeClr val="dk1"/>
                        </a:solidFill>
                        <a:effectLst/>
                        <a:latin typeface="Calibri" charset="0"/>
                        <a:ea typeface="Calibri" charset="0"/>
                        <a:cs typeface="Times New Roman" charset="0"/>
                      </a:endParaRPr>
                    </a:p>
                  </a:txBody>
                  <a:tcPr marL="41310" marR="41310" marT="0" marB="0"/>
                </a:tc>
                <a:tc>
                  <a:txBody>
                    <a:bodyPr/>
                    <a:lstStyle/>
                    <a:p>
                      <a:pPr marL="0" algn="l" defTabSz="914400" rtl="0" eaLnBrk="1" latinLnBrk="0" hangingPunct="1">
                        <a:lnSpc>
                          <a:spcPct val="100000"/>
                        </a:lnSpc>
                        <a:spcAft>
                          <a:spcPts val="0"/>
                        </a:spcAft>
                      </a:pPr>
                      <a:r>
                        <a:rPr lang="en-US" sz="1600" u="none" kern="1200" dirty="0" smtClean="0">
                          <a:effectLst/>
                        </a:rPr>
                        <a:t>Gender, </a:t>
                      </a:r>
                      <a:r>
                        <a:rPr lang="en-US" sz="1600" u="none" kern="1200" baseline="0" dirty="0" smtClean="0">
                          <a:effectLst/>
                        </a:rPr>
                        <a:t>training length, topic</a:t>
                      </a:r>
                      <a:endParaRPr lang="en-US" sz="1600" u="none" kern="1200" dirty="0">
                        <a:solidFill>
                          <a:schemeClr val="dk1"/>
                        </a:solidFill>
                        <a:effectLst/>
                        <a:latin typeface="Calibri" charset="0"/>
                        <a:ea typeface="Calibri" charset="0"/>
                        <a:cs typeface="Times New Roman" charset="0"/>
                      </a:endParaRPr>
                    </a:p>
                  </a:txBody>
                  <a:tcPr marL="41310" marR="41310" marT="0" marB="0"/>
                </a:tc>
                <a:extLst>
                  <a:ext uri="{0D108BD9-81ED-4DB2-BD59-A6C34878D82A}">
                    <a16:rowId xmlns="" xmlns:a16="http://schemas.microsoft.com/office/drawing/2014/main" val="10007"/>
                  </a:ext>
                </a:extLst>
              </a:tr>
              <a:tr h="550935">
                <a:tc vMerge="1">
                  <a:txBody>
                    <a:bodyPr/>
                    <a:lstStyle/>
                    <a:p>
                      <a:endParaRPr lang="en-US"/>
                    </a:p>
                  </a:txBody>
                  <a:tcPr/>
                </a:tc>
                <a:tc>
                  <a:txBody>
                    <a:bodyPr/>
                    <a:lstStyle/>
                    <a:p>
                      <a:pPr algn="l">
                        <a:lnSpc>
                          <a:spcPct val="100000"/>
                        </a:lnSpc>
                        <a:spcAft>
                          <a:spcPts val="0"/>
                        </a:spcAft>
                      </a:pPr>
                      <a:r>
                        <a:rPr lang="en-US" sz="1600" u="none" dirty="0">
                          <a:effectLst/>
                        </a:rPr>
                        <a:t>7. # innovations by phase (development of innovations, piloting if relevant, available for uptake, uptake by next users)</a:t>
                      </a:r>
                      <a:endParaRPr lang="en-US" sz="1600" u="none" dirty="0">
                        <a:effectLst/>
                        <a:latin typeface="Calibri" charset="0"/>
                        <a:ea typeface="Calibri" charset="0"/>
                        <a:cs typeface="Times New Roman" charset="0"/>
                      </a:endParaRPr>
                    </a:p>
                  </a:txBody>
                  <a:tcPr marL="41310" marR="41310" marT="0" marB="0"/>
                </a:tc>
                <a:tc>
                  <a:txBody>
                    <a:bodyPr/>
                    <a:lstStyle/>
                    <a:p>
                      <a:pPr algn="l">
                        <a:lnSpc>
                          <a:spcPct val="100000"/>
                        </a:lnSpc>
                        <a:spcAft>
                          <a:spcPts val="0"/>
                        </a:spcAft>
                      </a:pPr>
                      <a:r>
                        <a:rPr lang="en-US" sz="1600" dirty="0" smtClean="0">
                          <a:effectLst/>
                        </a:rPr>
                        <a:t>CGIAR role; user type </a:t>
                      </a:r>
                      <a:endParaRPr lang="en-US" sz="1600" dirty="0">
                        <a:effectLst/>
                        <a:latin typeface="Calibri" charset="0"/>
                        <a:ea typeface="Calibri" charset="0"/>
                        <a:cs typeface="Times New Roman" charset="0"/>
                      </a:endParaRPr>
                    </a:p>
                  </a:txBody>
                  <a:tcPr marL="41310" marR="41310" marT="0" marB="0"/>
                </a:tc>
                <a:extLst>
                  <a:ext uri="{0D108BD9-81ED-4DB2-BD59-A6C34878D82A}">
                    <a16:rowId xmlns="" xmlns:a16="http://schemas.microsoft.com/office/drawing/2014/main" val="10008"/>
                  </a:ext>
                </a:extLst>
              </a:tr>
              <a:tr h="374461">
                <a:tc vMerge="1">
                  <a:txBody>
                    <a:bodyPr/>
                    <a:lstStyle/>
                    <a:p>
                      <a:endParaRPr lang="en-US"/>
                    </a:p>
                  </a:txBody>
                  <a:tcPr/>
                </a:tc>
                <a:tc>
                  <a:txBody>
                    <a:bodyPr/>
                    <a:lstStyle/>
                    <a:p>
                      <a:pPr algn="l">
                        <a:lnSpc>
                          <a:spcPct val="100000"/>
                        </a:lnSpc>
                        <a:spcAft>
                          <a:spcPts val="0"/>
                        </a:spcAft>
                      </a:pPr>
                      <a:r>
                        <a:rPr lang="en-US" sz="1600" u="none" dirty="0">
                          <a:effectLst/>
                        </a:rPr>
                        <a:t>8. # peer reviewed publications	</a:t>
                      </a:r>
                      <a:endParaRPr lang="en-US" sz="1600" u="none" dirty="0">
                        <a:effectLst/>
                        <a:latin typeface="Calibri" charset="0"/>
                        <a:ea typeface="Calibri" charset="0"/>
                        <a:cs typeface="Times New Roman" charset="0"/>
                      </a:endParaRPr>
                    </a:p>
                  </a:txBody>
                  <a:tcPr marL="41310" marR="41310" marT="0" marB="0"/>
                </a:tc>
                <a:tc>
                  <a:txBody>
                    <a:bodyPr/>
                    <a:lstStyle/>
                    <a:p>
                      <a:pPr algn="l">
                        <a:lnSpc>
                          <a:spcPct val="100000"/>
                        </a:lnSpc>
                        <a:spcAft>
                          <a:spcPts val="0"/>
                        </a:spcAft>
                      </a:pPr>
                      <a:r>
                        <a:rPr lang="en-US" sz="1600" dirty="0" smtClean="0">
                          <a:effectLst/>
                          <a:latin typeface="Calibri" charset="0"/>
                          <a:ea typeface="Calibri" charset="0"/>
                          <a:cs typeface="Times New Roman" charset="0"/>
                        </a:rPr>
                        <a:t>Field</a:t>
                      </a:r>
                      <a:endParaRPr lang="en-US" sz="1600" dirty="0">
                        <a:effectLst/>
                        <a:latin typeface="Calibri" charset="0"/>
                        <a:ea typeface="Calibri" charset="0"/>
                        <a:cs typeface="Times New Roman" charset="0"/>
                      </a:endParaRPr>
                    </a:p>
                  </a:txBody>
                  <a:tcPr marL="41310" marR="41310" marT="0" marB="0"/>
                </a:tc>
                <a:extLst>
                  <a:ext uri="{0D108BD9-81ED-4DB2-BD59-A6C34878D82A}">
                    <a16:rowId xmlns="" xmlns:a16="http://schemas.microsoft.com/office/drawing/2014/main" val="10009"/>
                  </a:ext>
                </a:extLst>
              </a:tr>
              <a:tr h="421976">
                <a:tc vMerge="1">
                  <a:txBody>
                    <a:bodyPr/>
                    <a:lstStyle/>
                    <a:p>
                      <a:pPr algn="ctr">
                        <a:lnSpc>
                          <a:spcPct val="100000"/>
                        </a:lnSpc>
                        <a:spcAft>
                          <a:spcPts val="0"/>
                        </a:spcAft>
                      </a:pPr>
                      <a:endParaRPr lang="en-US" sz="1400" dirty="0">
                        <a:effectLst/>
                        <a:latin typeface="Calibri" charset="0"/>
                        <a:ea typeface="Calibri" charset="0"/>
                        <a:cs typeface="Times New Roman" charset="0"/>
                      </a:endParaRPr>
                    </a:p>
                  </a:txBody>
                  <a:tcPr marL="55080" marR="55080" marT="0" marB="0">
                    <a:solidFill>
                      <a:schemeClr val="tx2">
                        <a:lumMod val="20000"/>
                        <a:lumOff val="80000"/>
                      </a:schemeClr>
                    </a:solidFill>
                  </a:tcPr>
                </a:tc>
                <a:tc>
                  <a:txBody>
                    <a:bodyPr/>
                    <a:lstStyle/>
                    <a:p>
                      <a:pPr algn="l">
                        <a:lnSpc>
                          <a:spcPct val="100000"/>
                        </a:lnSpc>
                        <a:spcAft>
                          <a:spcPts val="0"/>
                        </a:spcAft>
                      </a:pPr>
                      <a:r>
                        <a:rPr lang="en-US" sz="1600" u="none" dirty="0">
                          <a:effectLst/>
                        </a:rPr>
                        <a:t>9. </a:t>
                      </a:r>
                      <a:r>
                        <a:rPr lang="en-US" sz="1600" u="none" dirty="0" smtClean="0">
                          <a:effectLst/>
                        </a:rPr>
                        <a:t># formal CGIAR partnerships</a:t>
                      </a:r>
                      <a:endParaRPr lang="en-US" sz="1600" u="none" dirty="0">
                        <a:effectLst/>
                        <a:latin typeface="Calibri" charset="0"/>
                        <a:ea typeface="Calibri" charset="0"/>
                        <a:cs typeface="Times New Roman" charset="0"/>
                      </a:endParaRPr>
                    </a:p>
                  </a:txBody>
                  <a:tcPr marL="41310" marR="41310" marT="0" marB="0"/>
                </a:tc>
                <a:tc>
                  <a:txBody>
                    <a:bodyPr/>
                    <a:lstStyle/>
                    <a:p>
                      <a:pPr algn="l">
                        <a:lnSpc>
                          <a:spcPct val="100000"/>
                        </a:lnSpc>
                        <a:spcAft>
                          <a:spcPts val="0"/>
                        </a:spcAft>
                      </a:pPr>
                      <a:r>
                        <a:rPr lang="en-US" sz="1600" dirty="0" smtClean="0">
                          <a:effectLst/>
                        </a:rPr>
                        <a:t>Partner type; geographic scope; research phase</a:t>
                      </a:r>
                      <a:endParaRPr lang="en-US" sz="1600" dirty="0">
                        <a:effectLst/>
                        <a:latin typeface="Calibri" charset="0"/>
                        <a:ea typeface="Calibri" charset="0"/>
                        <a:cs typeface="Times New Roman" charset="0"/>
                      </a:endParaRPr>
                    </a:p>
                  </a:txBody>
                  <a:tcPr marL="41310" marR="41310" marT="0" marB="0"/>
                </a:tc>
                <a:extLst>
                  <a:ext uri="{0D108BD9-81ED-4DB2-BD59-A6C34878D82A}">
                    <a16:rowId xmlns="" xmlns:a16="http://schemas.microsoft.com/office/drawing/2014/main" val="10010"/>
                  </a:ext>
                </a:extLst>
              </a:tr>
            </a:tbl>
          </a:graphicData>
        </a:graphic>
      </p:graphicFrame>
      <p:sp>
        <p:nvSpPr>
          <p:cNvPr id="5" name="Text Placeholder 1"/>
          <p:cNvSpPr>
            <a:spLocks noGrp="1"/>
          </p:cNvSpPr>
          <p:nvPr>
            <p:ph type="body" sz="quarter" idx="11"/>
          </p:nvPr>
        </p:nvSpPr>
        <p:spPr>
          <a:xfrm>
            <a:off x="2066795" y="190500"/>
            <a:ext cx="9031265" cy="1143000"/>
          </a:xfrm>
        </p:spPr>
        <p:txBody>
          <a:bodyPr/>
          <a:lstStyle/>
          <a:p>
            <a:r>
              <a:rPr lang="en-US" sz="3600" dirty="0" smtClean="0"/>
              <a:t>CGIAR common reporting indicators</a:t>
            </a:r>
            <a:endParaRPr lang="en-US" sz="3600" dirty="0"/>
          </a:p>
        </p:txBody>
      </p:sp>
    </p:spTree>
    <p:extLst>
      <p:ext uri="{BB962C8B-B14F-4D97-AF65-F5344CB8AC3E}">
        <p14:creationId xmlns:p14="http://schemas.microsoft.com/office/powerpoint/2010/main" val="1509198480"/>
      </p:ext>
    </p:extLst>
  </p:cSld>
  <p:clrMapOvr>
    <a:masterClrMapping/>
  </p:clrMapOvr>
  <p:transition spd="slow">
    <p:wipe dir="d"/>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643036722"/>
              </p:ext>
            </p:extLst>
          </p:nvPr>
        </p:nvGraphicFramePr>
        <p:xfrm>
          <a:off x="2167003" y="855787"/>
          <a:ext cx="9156527" cy="5462951"/>
        </p:xfrm>
        <a:graphic>
          <a:graphicData uri="http://schemas.openxmlformats.org/drawingml/2006/table">
            <a:tbl>
              <a:tblPr firstRow="1">
                <a:tableStyleId>{5C22544A-7EE6-4342-B048-85BDC9FD1C3A}</a:tableStyleId>
              </a:tblPr>
              <a:tblGrid>
                <a:gridCol w="3995580">
                  <a:extLst>
                    <a:ext uri="{9D8B030D-6E8A-4147-A177-3AD203B41FA5}">
                      <a16:colId xmlns="" xmlns:a16="http://schemas.microsoft.com/office/drawing/2014/main" val="20000"/>
                    </a:ext>
                  </a:extLst>
                </a:gridCol>
                <a:gridCol w="3584765">
                  <a:extLst>
                    <a:ext uri="{9D8B030D-6E8A-4147-A177-3AD203B41FA5}">
                      <a16:colId xmlns="" xmlns:a16="http://schemas.microsoft.com/office/drawing/2014/main" val="20001"/>
                    </a:ext>
                  </a:extLst>
                </a:gridCol>
                <a:gridCol w="1576182"/>
              </a:tblGrid>
              <a:tr h="320668">
                <a:tc>
                  <a:txBody>
                    <a:bodyPr/>
                    <a:lstStyle/>
                    <a:p>
                      <a:pPr algn="ctr">
                        <a:lnSpc>
                          <a:spcPct val="100000"/>
                        </a:lnSpc>
                        <a:spcAft>
                          <a:spcPts val="0"/>
                        </a:spcAft>
                      </a:pPr>
                      <a:r>
                        <a:rPr lang="en-US" sz="1600" dirty="0" smtClean="0">
                          <a:effectLst/>
                        </a:rPr>
                        <a:t>IDO</a:t>
                      </a:r>
                      <a:endParaRPr lang="en-US" sz="1600" b="1" dirty="0">
                        <a:effectLst/>
                        <a:latin typeface="Calibri" charset="0"/>
                        <a:ea typeface="Calibri" charset="0"/>
                        <a:cs typeface="Times New Roman" charset="0"/>
                      </a:endParaRPr>
                    </a:p>
                  </a:txBody>
                  <a:tcPr marL="41310" marR="41310" marT="0" marB="0"/>
                </a:tc>
                <a:tc>
                  <a:txBody>
                    <a:bodyPr/>
                    <a:lstStyle/>
                    <a:p>
                      <a:pPr algn="ctr">
                        <a:lnSpc>
                          <a:spcPct val="100000"/>
                        </a:lnSpc>
                        <a:spcAft>
                          <a:spcPts val="0"/>
                        </a:spcAft>
                      </a:pPr>
                      <a:r>
                        <a:rPr lang="en-US" sz="1600" dirty="0">
                          <a:effectLst/>
                        </a:rPr>
                        <a:t>INDICATORS</a:t>
                      </a:r>
                      <a:endParaRPr lang="en-US" sz="1600" b="1" dirty="0">
                        <a:effectLst/>
                        <a:latin typeface="Calibri" charset="0"/>
                        <a:ea typeface="Calibri" charset="0"/>
                        <a:cs typeface="Times New Roman" charset="0"/>
                      </a:endParaRPr>
                    </a:p>
                  </a:txBody>
                  <a:tcPr marL="41310" marR="41310" marT="0" marB="0"/>
                </a:tc>
                <a:tc>
                  <a:txBody>
                    <a:bodyPr/>
                    <a:lstStyle/>
                    <a:p>
                      <a:pPr algn="ctr">
                        <a:lnSpc>
                          <a:spcPct val="100000"/>
                        </a:lnSpc>
                        <a:spcAft>
                          <a:spcPts val="0"/>
                        </a:spcAft>
                      </a:pPr>
                      <a:r>
                        <a:rPr lang="en-US" sz="1600" dirty="0" smtClean="0">
                          <a:effectLst/>
                        </a:rPr>
                        <a:t>APPROACH</a:t>
                      </a:r>
                      <a:endParaRPr lang="en-US" sz="1600" b="1" dirty="0">
                        <a:effectLst/>
                        <a:latin typeface="Calibri" charset="0"/>
                        <a:ea typeface="Calibri" charset="0"/>
                        <a:cs typeface="Times New Roman" charset="0"/>
                      </a:endParaRPr>
                    </a:p>
                  </a:txBody>
                  <a:tcPr marL="41310" marR="41310" marT="0" marB="0"/>
                </a:tc>
                <a:extLst>
                  <a:ext uri="{0D108BD9-81ED-4DB2-BD59-A6C34878D82A}">
                    <a16:rowId xmlns="" xmlns:a16="http://schemas.microsoft.com/office/drawing/2014/main" val="10000"/>
                  </a:ext>
                </a:extLst>
              </a:tr>
              <a:tr h="778154">
                <a:tc>
                  <a:txBody>
                    <a:bodyPr/>
                    <a:lstStyle/>
                    <a:p>
                      <a:pPr algn="l">
                        <a:lnSpc>
                          <a:spcPct val="100000"/>
                        </a:lnSpc>
                        <a:spcAft>
                          <a:spcPts val="0"/>
                        </a:spcAft>
                      </a:pPr>
                      <a:r>
                        <a:rPr lang="en-US" sz="1600" dirty="0" smtClean="0">
                          <a:effectLst/>
                          <a:latin typeface="Calibri" charset="0"/>
                          <a:ea typeface="Calibri" charset="0"/>
                          <a:cs typeface="Times New Roman" charset="0"/>
                        </a:rPr>
                        <a:t>Increased resilience of the poor to climate change and other shocks</a:t>
                      </a:r>
                      <a:endParaRPr lang="en-US" sz="1600" dirty="0">
                        <a:effectLst/>
                        <a:latin typeface="Calibri" charset="0"/>
                        <a:ea typeface="Calibri" charset="0"/>
                        <a:cs typeface="Times New Roman" charset="0"/>
                      </a:endParaRPr>
                    </a:p>
                  </a:txBody>
                  <a:tcPr marL="41310" marR="41310" marT="0" marB="0"/>
                </a:tc>
                <a:tc>
                  <a:txBody>
                    <a:bodyPr/>
                    <a:lstStyle/>
                    <a:p>
                      <a:pPr algn="l">
                        <a:lnSpc>
                          <a:spcPct val="100000"/>
                        </a:lnSpc>
                        <a:spcAft>
                          <a:spcPts val="0"/>
                        </a:spcAft>
                      </a:pPr>
                      <a:r>
                        <a:rPr lang="en-US" sz="1600" u="none" dirty="0" smtClean="0">
                          <a:effectLst/>
                        </a:rPr>
                        <a:t>Income</a:t>
                      </a:r>
                      <a:endParaRPr lang="en-US" sz="1600" u="none" dirty="0">
                        <a:effectLst/>
                      </a:endParaRPr>
                    </a:p>
                  </a:txBody>
                  <a:tcPr marL="41310" marR="41310" marT="0" marB="0"/>
                </a:tc>
                <a:tc>
                  <a:txBody>
                    <a:bodyPr/>
                    <a:lstStyle/>
                    <a:p>
                      <a:pPr algn="l">
                        <a:lnSpc>
                          <a:spcPct val="100000"/>
                        </a:lnSpc>
                        <a:spcAft>
                          <a:spcPts val="0"/>
                        </a:spcAft>
                      </a:pPr>
                      <a:r>
                        <a:rPr lang="en-US" sz="1600" dirty="0" smtClean="0">
                          <a:effectLst/>
                        </a:rPr>
                        <a:t>Secondary data</a:t>
                      </a:r>
                      <a:endParaRPr lang="en-US" sz="1600" dirty="0">
                        <a:effectLst/>
                      </a:endParaRPr>
                    </a:p>
                  </a:txBody>
                  <a:tcPr marL="41310" marR="41310" marT="0" marB="0"/>
                </a:tc>
                <a:extLst>
                  <a:ext uri="{0D108BD9-81ED-4DB2-BD59-A6C34878D82A}">
                    <a16:rowId xmlns="" xmlns:a16="http://schemas.microsoft.com/office/drawing/2014/main" val="10001"/>
                  </a:ext>
                </a:extLst>
              </a:tr>
              <a:tr h="695755">
                <a:tc>
                  <a:txBody>
                    <a:bodyPr/>
                    <a:lstStyle/>
                    <a:p>
                      <a:pPr algn="l">
                        <a:lnSpc>
                          <a:spcPct val="100000"/>
                        </a:lnSpc>
                        <a:spcAft>
                          <a:spcPts val="0"/>
                        </a:spcAft>
                      </a:pPr>
                      <a:r>
                        <a:rPr lang="en-US" sz="1600" dirty="0" smtClean="0">
                          <a:effectLst/>
                          <a:latin typeface="Calibri" charset="0"/>
                          <a:ea typeface="Calibri" charset="0"/>
                          <a:cs typeface="Times New Roman" charset="0"/>
                        </a:rPr>
                        <a:t>Enhance</a:t>
                      </a:r>
                      <a:r>
                        <a:rPr lang="en-US" sz="1600" baseline="0" dirty="0" smtClean="0">
                          <a:effectLst/>
                          <a:latin typeface="Calibri" charset="0"/>
                          <a:ea typeface="Calibri" charset="0"/>
                          <a:cs typeface="Times New Roman" charset="0"/>
                        </a:rPr>
                        <a:t>d smallholder market access</a:t>
                      </a:r>
                      <a:endParaRPr lang="en-US" sz="1600" dirty="0">
                        <a:effectLst/>
                        <a:latin typeface="Calibri" charset="0"/>
                        <a:ea typeface="Calibri" charset="0"/>
                        <a:cs typeface="Times New Roman" charset="0"/>
                      </a:endParaRPr>
                    </a:p>
                  </a:txBody>
                  <a:tcPr marL="41310" marR="41310" marT="0" marB="0"/>
                </a:tc>
                <a:tc>
                  <a:txBody>
                    <a:bodyPr/>
                    <a:lstStyle/>
                    <a:p>
                      <a:pPr algn="l">
                        <a:lnSpc>
                          <a:spcPct val="100000"/>
                        </a:lnSpc>
                        <a:spcAft>
                          <a:spcPts val="0"/>
                        </a:spcAft>
                      </a:pPr>
                      <a:r>
                        <a:rPr lang="en-US" sz="1600" u="none" dirty="0" smtClean="0">
                          <a:effectLst/>
                          <a:latin typeface="Calibri" charset="0"/>
                          <a:ea typeface="Calibri" charset="0"/>
                          <a:cs typeface="Times New Roman" charset="0"/>
                        </a:rPr>
                        <a:t>Livestock market sales; policy/legislative</a:t>
                      </a:r>
                      <a:r>
                        <a:rPr lang="en-US" sz="1600" u="none" baseline="0" dirty="0" smtClean="0">
                          <a:effectLst/>
                          <a:latin typeface="Calibri" charset="0"/>
                          <a:ea typeface="Calibri" charset="0"/>
                          <a:cs typeface="Times New Roman" charset="0"/>
                        </a:rPr>
                        <a:t> environment</a:t>
                      </a:r>
                      <a:endParaRPr lang="en-US" sz="1600" u="none" dirty="0">
                        <a:effectLst/>
                        <a:latin typeface="Calibri" charset="0"/>
                        <a:ea typeface="Calibri" charset="0"/>
                        <a:cs typeface="Times New Roman" charset="0"/>
                      </a:endParaRPr>
                    </a:p>
                  </a:txBody>
                  <a:tcPr marL="41310" marR="41310" marT="0" marB="0"/>
                </a:tc>
                <a:tc>
                  <a:txBody>
                    <a:bodyPr/>
                    <a:lstStyle/>
                    <a:p>
                      <a:pPr algn="l">
                        <a:lnSpc>
                          <a:spcPct val="100000"/>
                        </a:lnSpc>
                        <a:spcAft>
                          <a:spcPts val="0"/>
                        </a:spcAft>
                      </a:pPr>
                      <a:r>
                        <a:rPr lang="en-US" sz="1600" dirty="0" smtClean="0">
                          <a:effectLst/>
                          <a:latin typeface="Calibri" charset="0"/>
                          <a:ea typeface="Calibri" charset="0"/>
                          <a:cs typeface="Times New Roman" charset="0"/>
                        </a:rPr>
                        <a:t>Desk review; KAP surveys</a:t>
                      </a:r>
                      <a:endParaRPr lang="en-US" sz="1600" dirty="0">
                        <a:effectLst/>
                        <a:latin typeface="Calibri" charset="0"/>
                        <a:ea typeface="Calibri" charset="0"/>
                        <a:cs typeface="Times New Roman" charset="0"/>
                      </a:endParaRPr>
                    </a:p>
                  </a:txBody>
                  <a:tcPr marL="41310" marR="41310" marT="0" marB="0"/>
                </a:tc>
                <a:extLst>
                  <a:ext uri="{0D108BD9-81ED-4DB2-BD59-A6C34878D82A}">
                    <a16:rowId xmlns="" xmlns:a16="http://schemas.microsoft.com/office/drawing/2014/main" val="10002"/>
                  </a:ext>
                </a:extLst>
              </a:tr>
              <a:tr h="601323">
                <a:tc>
                  <a:txBody>
                    <a:bodyPr/>
                    <a:lstStyle/>
                    <a:p>
                      <a:pPr algn="l">
                        <a:lnSpc>
                          <a:spcPct val="100000"/>
                        </a:lnSpc>
                        <a:spcAft>
                          <a:spcPts val="0"/>
                        </a:spcAft>
                      </a:pPr>
                      <a:r>
                        <a:rPr lang="en-US" sz="1600" dirty="0" smtClean="0">
                          <a:effectLst/>
                          <a:latin typeface="Calibri" charset="0"/>
                          <a:ea typeface="Calibri" charset="0"/>
                          <a:cs typeface="Times New Roman" charset="0"/>
                        </a:rPr>
                        <a:t>Increased incomes and employment</a:t>
                      </a:r>
                      <a:endParaRPr lang="en-US" sz="1600" dirty="0">
                        <a:effectLst/>
                        <a:latin typeface="Calibri" charset="0"/>
                        <a:ea typeface="Calibri" charset="0"/>
                        <a:cs typeface="Times New Roman" charset="0"/>
                      </a:endParaRPr>
                    </a:p>
                  </a:txBody>
                  <a:tcPr marL="41310" marR="41310" marT="0" marB="0"/>
                </a:tc>
                <a:tc>
                  <a:txBody>
                    <a:bodyPr/>
                    <a:lstStyle/>
                    <a:p>
                      <a:pPr algn="l"/>
                      <a:r>
                        <a:rPr lang="en-US" sz="1600" dirty="0" smtClean="0"/>
                        <a:t>Income;</a:t>
                      </a:r>
                      <a:r>
                        <a:rPr lang="en-US" sz="1600" baseline="0" dirty="0" smtClean="0"/>
                        <a:t> # jobs</a:t>
                      </a:r>
                      <a:endParaRPr lang="en-US" sz="1600" dirty="0"/>
                    </a:p>
                  </a:txBody>
                  <a:tcPr marL="41310" marR="41310" marT="0" marB="0"/>
                </a:tc>
                <a:tc>
                  <a:txBody>
                    <a:bodyPr/>
                    <a:lstStyle/>
                    <a:p>
                      <a:pPr algn="l"/>
                      <a:r>
                        <a:rPr lang="en-US" sz="1600" dirty="0" smtClean="0"/>
                        <a:t>Secondary data</a:t>
                      </a:r>
                      <a:endParaRPr lang="en-US" sz="1600" dirty="0"/>
                    </a:p>
                  </a:txBody>
                  <a:tcPr marL="41310" marR="41310" marT="0" marB="0"/>
                </a:tc>
              </a:tr>
              <a:tr h="695755">
                <a:tc>
                  <a:txBody>
                    <a:bodyPr/>
                    <a:lstStyle/>
                    <a:p>
                      <a:pPr algn="l">
                        <a:lnSpc>
                          <a:spcPct val="100000"/>
                        </a:lnSpc>
                        <a:spcAft>
                          <a:spcPts val="0"/>
                        </a:spcAft>
                      </a:pPr>
                      <a:r>
                        <a:rPr lang="en-US" sz="1600" dirty="0" smtClean="0">
                          <a:effectLst/>
                          <a:latin typeface="Calibri" charset="0"/>
                          <a:ea typeface="Calibri" charset="0"/>
                          <a:cs typeface="Times New Roman" charset="0"/>
                        </a:rPr>
                        <a:t>Increased productivity</a:t>
                      </a:r>
                      <a:endParaRPr lang="en-US" sz="1600" dirty="0">
                        <a:effectLst/>
                        <a:latin typeface="Calibri" charset="0"/>
                        <a:ea typeface="Calibri" charset="0"/>
                        <a:cs typeface="Times New Roman" charset="0"/>
                      </a:endParaRPr>
                    </a:p>
                  </a:txBody>
                  <a:tcPr marL="41310" marR="41310" marT="0" marB="0"/>
                </a:tc>
                <a:tc>
                  <a:txBody>
                    <a:bodyPr/>
                    <a:lstStyle/>
                    <a:p>
                      <a:pPr algn="l"/>
                      <a:r>
                        <a:rPr lang="en-US" sz="1600" dirty="0" smtClean="0"/>
                        <a:t>Livestock</a:t>
                      </a:r>
                      <a:r>
                        <a:rPr lang="en-US" sz="1600" baseline="0" dirty="0" smtClean="0"/>
                        <a:t> yield gap; % people with land/property rights; genetic diversity</a:t>
                      </a:r>
                      <a:endParaRPr lang="en-US" sz="1600" dirty="0"/>
                    </a:p>
                  </a:txBody>
                  <a:tcPr marL="41310" marR="41310" marT="0" marB="0"/>
                </a:tc>
                <a:tc>
                  <a:txBody>
                    <a:bodyPr/>
                    <a:lstStyle/>
                    <a:p>
                      <a:pPr algn="l"/>
                      <a:r>
                        <a:rPr lang="en-US" sz="1600" dirty="0" smtClean="0"/>
                        <a:t>Household surveys</a:t>
                      </a:r>
                      <a:endParaRPr lang="en-US" sz="1600" dirty="0"/>
                    </a:p>
                  </a:txBody>
                  <a:tcPr marL="41310" marR="41310" marT="0" marB="0"/>
                </a:tc>
              </a:tr>
              <a:tr h="695755">
                <a:tc>
                  <a:txBody>
                    <a:bodyPr/>
                    <a:lstStyle/>
                    <a:p>
                      <a:pPr algn="l">
                        <a:lnSpc>
                          <a:spcPct val="100000"/>
                        </a:lnSpc>
                        <a:spcAft>
                          <a:spcPts val="0"/>
                        </a:spcAft>
                      </a:pPr>
                      <a:r>
                        <a:rPr lang="en-US" sz="1600" dirty="0" smtClean="0">
                          <a:effectLst/>
                          <a:latin typeface="Calibri" charset="0"/>
                          <a:ea typeface="Calibri" charset="0"/>
                          <a:cs typeface="Times New Roman" charset="0"/>
                        </a:rPr>
                        <a:t>Improved diets for poor and vulnerable</a:t>
                      </a:r>
                      <a:r>
                        <a:rPr lang="en-US" sz="1600" baseline="0" dirty="0" smtClean="0">
                          <a:effectLst/>
                          <a:latin typeface="Calibri" charset="0"/>
                          <a:ea typeface="Calibri" charset="0"/>
                          <a:cs typeface="Times New Roman" charset="0"/>
                        </a:rPr>
                        <a:t> people</a:t>
                      </a:r>
                      <a:endParaRPr lang="en-US" sz="1600" dirty="0">
                        <a:effectLst/>
                        <a:latin typeface="Calibri" charset="0"/>
                        <a:ea typeface="Calibri" charset="0"/>
                        <a:cs typeface="Times New Roman" charset="0"/>
                      </a:endParaRPr>
                    </a:p>
                  </a:txBody>
                  <a:tcPr marL="41310" marR="41310" marT="0" marB="0"/>
                </a:tc>
                <a:tc>
                  <a:txBody>
                    <a:bodyPr/>
                    <a:lstStyle/>
                    <a:p>
                      <a:pPr algn="l"/>
                      <a:r>
                        <a:rPr lang="en-US" sz="1600" dirty="0" smtClean="0"/>
                        <a:t>% total daily energy intake from protein;</a:t>
                      </a:r>
                      <a:r>
                        <a:rPr lang="en-US" sz="1600" baseline="0" dirty="0" smtClean="0"/>
                        <a:t> dietary diversity; stunting and wasting</a:t>
                      </a:r>
                      <a:endParaRPr lang="en-US" sz="1600" dirty="0"/>
                    </a:p>
                  </a:txBody>
                  <a:tcPr marL="41310" marR="41310" marT="0" marB="0"/>
                </a:tc>
                <a:tc>
                  <a:txBody>
                    <a:bodyPr/>
                    <a:lstStyle/>
                    <a:p>
                      <a:pPr algn="l"/>
                      <a:r>
                        <a:rPr lang="en-US" sz="1600" dirty="0" smtClean="0"/>
                        <a:t>Secondary data</a:t>
                      </a:r>
                      <a:endParaRPr lang="en-US" sz="1600" dirty="0"/>
                    </a:p>
                  </a:txBody>
                  <a:tcPr marL="41310" marR="41310" marT="0" marB="0"/>
                </a:tc>
              </a:tr>
              <a:tr h="556389">
                <a:tc>
                  <a:txBody>
                    <a:bodyPr/>
                    <a:lstStyle/>
                    <a:p>
                      <a:pPr algn="l">
                        <a:lnSpc>
                          <a:spcPct val="100000"/>
                        </a:lnSpc>
                        <a:spcAft>
                          <a:spcPts val="0"/>
                        </a:spcAft>
                      </a:pPr>
                      <a:r>
                        <a:rPr lang="en-US" sz="1600" dirty="0" smtClean="0">
                          <a:effectLst/>
                          <a:latin typeface="Calibri" charset="0"/>
                          <a:ea typeface="Calibri" charset="0"/>
                          <a:cs typeface="Times New Roman" charset="0"/>
                        </a:rPr>
                        <a:t>Improved</a:t>
                      </a:r>
                      <a:r>
                        <a:rPr lang="en-US" sz="1600" baseline="0" dirty="0" smtClean="0">
                          <a:effectLst/>
                          <a:latin typeface="Calibri" charset="0"/>
                          <a:ea typeface="Calibri" charset="0"/>
                          <a:cs typeface="Times New Roman" charset="0"/>
                        </a:rPr>
                        <a:t> food safety</a:t>
                      </a:r>
                      <a:endParaRPr lang="en-US" sz="1600" dirty="0">
                        <a:effectLst/>
                        <a:latin typeface="Calibri" charset="0"/>
                        <a:ea typeface="Calibri" charset="0"/>
                        <a:cs typeface="Times New Roman" charset="0"/>
                      </a:endParaRPr>
                    </a:p>
                  </a:txBody>
                  <a:tcPr marL="41310" marR="41310" marT="0" marB="0"/>
                </a:tc>
                <a:tc>
                  <a:txBody>
                    <a:bodyPr/>
                    <a:lstStyle/>
                    <a:p>
                      <a:pPr algn="l">
                        <a:lnSpc>
                          <a:spcPct val="100000"/>
                        </a:lnSpc>
                        <a:spcAft>
                          <a:spcPts val="0"/>
                        </a:spcAft>
                      </a:pPr>
                      <a:r>
                        <a:rPr lang="en-US" sz="1600" u="none" dirty="0" smtClean="0">
                          <a:effectLst/>
                          <a:latin typeface="Calibri" charset="0"/>
                          <a:ea typeface="Calibri" charset="0"/>
                          <a:cs typeface="Times New Roman" charset="0"/>
                        </a:rPr>
                        <a:t>Incidence of zoonotic diseases</a:t>
                      </a:r>
                      <a:endParaRPr lang="en-US" sz="1600" u="none" dirty="0">
                        <a:effectLst/>
                        <a:latin typeface="Calibri" charset="0"/>
                        <a:ea typeface="Calibri" charset="0"/>
                        <a:cs typeface="Times New Roman" charset="0"/>
                      </a:endParaRPr>
                    </a:p>
                  </a:txBody>
                  <a:tcPr marL="41310" marR="41310" marT="0" marB="0"/>
                </a:tc>
                <a:tc>
                  <a:txBody>
                    <a:bodyPr/>
                    <a:lstStyle/>
                    <a:p>
                      <a:pPr algn="l">
                        <a:lnSpc>
                          <a:spcPct val="100000"/>
                        </a:lnSpc>
                        <a:spcAft>
                          <a:spcPts val="0"/>
                        </a:spcAft>
                      </a:pPr>
                      <a:r>
                        <a:rPr lang="en-US" sz="1600" dirty="0" smtClean="0">
                          <a:effectLst/>
                          <a:latin typeface="Calibri" charset="0"/>
                          <a:ea typeface="Calibri" charset="0"/>
                          <a:cs typeface="Times New Roman" charset="0"/>
                        </a:rPr>
                        <a:t>Secondary</a:t>
                      </a:r>
                      <a:r>
                        <a:rPr lang="en-US" sz="1600" baseline="0" dirty="0" smtClean="0">
                          <a:effectLst/>
                          <a:latin typeface="Calibri" charset="0"/>
                          <a:ea typeface="Calibri" charset="0"/>
                          <a:cs typeface="Times New Roman" charset="0"/>
                        </a:rPr>
                        <a:t> data; on-farm testing</a:t>
                      </a:r>
                      <a:endParaRPr lang="en-US" sz="1600" dirty="0">
                        <a:effectLst/>
                        <a:latin typeface="Calibri" charset="0"/>
                        <a:ea typeface="Calibri" charset="0"/>
                        <a:cs typeface="Times New Roman" charset="0"/>
                      </a:endParaRPr>
                    </a:p>
                  </a:txBody>
                  <a:tcPr marL="41310" marR="41310" marT="0" marB="0"/>
                </a:tc>
                <a:extLst>
                  <a:ext uri="{0D108BD9-81ED-4DB2-BD59-A6C34878D82A}">
                    <a16:rowId xmlns="" xmlns:a16="http://schemas.microsoft.com/office/drawing/2014/main" val="10006"/>
                  </a:ext>
                </a:extLst>
              </a:tr>
              <a:tr h="559576">
                <a:tc>
                  <a:txBody>
                    <a:bodyPr/>
                    <a:lstStyle/>
                    <a:p>
                      <a:pPr algn="l">
                        <a:lnSpc>
                          <a:spcPct val="100000"/>
                        </a:lnSpc>
                        <a:spcAft>
                          <a:spcPts val="0"/>
                        </a:spcAft>
                      </a:pPr>
                      <a:r>
                        <a:rPr lang="en-US" sz="1600" dirty="0" smtClean="0">
                          <a:effectLst/>
                          <a:latin typeface="Calibri" charset="0"/>
                          <a:ea typeface="Calibri" charset="0"/>
                          <a:cs typeface="Times New Roman" charset="0"/>
                        </a:rPr>
                        <a:t>Improved human and animal health through better agricultural</a:t>
                      </a:r>
                      <a:r>
                        <a:rPr lang="en-US" sz="1600" baseline="0" dirty="0" smtClean="0">
                          <a:effectLst/>
                          <a:latin typeface="Calibri" charset="0"/>
                          <a:ea typeface="Calibri" charset="0"/>
                          <a:cs typeface="Times New Roman" charset="0"/>
                        </a:rPr>
                        <a:t> practices</a:t>
                      </a:r>
                      <a:endParaRPr lang="en-US" sz="1600" dirty="0">
                        <a:effectLst/>
                        <a:latin typeface="Calibri" charset="0"/>
                        <a:ea typeface="Calibri" charset="0"/>
                        <a:cs typeface="Times New Roman" charset="0"/>
                      </a:endParaRPr>
                    </a:p>
                  </a:txBody>
                  <a:tcPr marL="41310" marR="41310" marT="0" marB="0"/>
                </a:tc>
                <a:tc>
                  <a:txBody>
                    <a:bodyPr/>
                    <a:lstStyle/>
                    <a:p>
                      <a:pPr algn="l"/>
                      <a:r>
                        <a:rPr lang="en-US" sz="1600" dirty="0" smtClean="0"/>
                        <a:t># people without micronutrient</a:t>
                      </a:r>
                      <a:r>
                        <a:rPr lang="en-US" sz="1600" baseline="0" dirty="0" smtClean="0"/>
                        <a:t> deficiencies</a:t>
                      </a:r>
                      <a:endParaRPr lang="en-US" sz="1600" dirty="0"/>
                    </a:p>
                  </a:txBody>
                  <a:tcPr marL="41310" marR="41310" marT="0" marB="0"/>
                </a:tc>
                <a:tc>
                  <a:txBody>
                    <a:bodyPr/>
                    <a:lstStyle/>
                    <a:p>
                      <a:pPr algn="l"/>
                      <a:r>
                        <a:rPr lang="en-US" sz="1600" dirty="0" smtClean="0"/>
                        <a:t>Secondary data</a:t>
                      </a:r>
                      <a:endParaRPr lang="en-US" sz="1600" dirty="0"/>
                    </a:p>
                  </a:txBody>
                  <a:tcPr marL="41310" marR="41310" marT="0" marB="0"/>
                </a:tc>
              </a:tr>
              <a:tr h="559576">
                <a:tc>
                  <a:txBody>
                    <a:bodyPr/>
                    <a:lstStyle/>
                    <a:p>
                      <a:pPr algn="l">
                        <a:lnSpc>
                          <a:spcPct val="100000"/>
                        </a:lnSpc>
                        <a:spcAft>
                          <a:spcPts val="0"/>
                        </a:spcAft>
                      </a:pPr>
                      <a:r>
                        <a:rPr lang="en-US" sz="1600" dirty="0" smtClean="0">
                          <a:effectLst/>
                          <a:latin typeface="Calibri" charset="0"/>
                          <a:ea typeface="Calibri" charset="0"/>
                          <a:cs typeface="Times New Roman" charset="0"/>
                        </a:rPr>
                        <a:t>Natural</a:t>
                      </a:r>
                      <a:r>
                        <a:rPr lang="en-US" sz="1600" baseline="0" dirty="0" smtClean="0">
                          <a:effectLst/>
                          <a:latin typeface="Calibri" charset="0"/>
                          <a:ea typeface="Calibri" charset="0"/>
                          <a:cs typeface="Times New Roman" charset="0"/>
                        </a:rPr>
                        <a:t> capital enhanced and protected, especially from climate change</a:t>
                      </a:r>
                      <a:endParaRPr lang="en-US" sz="1600" dirty="0">
                        <a:effectLst/>
                        <a:latin typeface="Calibri" charset="0"/>
                        <a:ea typeface="Calibri" charset="0"/>
                        <a:cs typeface="Times New Roman" charset="0"/>
                      </a:endParaRPr>
                    </a:p>
                  </a:txBody>
                  <a:tcPr marL="41310" marR="41310" marT="0" marB="0"/>
                </a:tc>
                <a:tc>
                  <a:txBody>
                    <a:bodyPr/>
                    <a:lstStyle/>
                    <a:p>
                      <a:pPr algn="l"/>
                      <a:r>
                        <a:rPr lang="en-US" sz="1600" dirty="0" smtClean="0"/>
                        <a:t>Forest area/land under cultivation</a:t>
                      </a:r>
                      <a:endParaRPr lang="en-US" sz="1600" dirty="0"/>
                    </a:p>
                  </a:txBody>
                  <a:tcPr marL="41310" marR="41310" marT="0" marB="0"/>
                </a:tc>
                <a:tc>
                  <a:txBody>
                    <a:bodyPr/>
                    <a:lstStyle/>
                    <a:p>
                      <a:pPr algn="l"/>
                      <a:r>
                        <a:rPr lang="en-US" sz="1600" dirty="0" smtClean="0"/>
                        <a:t>Remote sensing</a:t>
                      </a:r>
                      <a:endParaRPr lang="en-US" sz="1600" dirty="0"/>
                    </a:p>
                  </a:txBody>
                  <a:tcPr marL="41310" marR="41310" marT="0" marB="0"/>
                </a:tc>
              </a:tr>
            </a:tbl>
          </a:graphicData>
        </a:graphic>
      </p:graphicFrame>
      <p:sp>
        <p:nvSpPr>
          <p:cNvPr id="5" name="Text Placeholder 1"/>
          <p:cNvSpPr>
            <a:spLocks noGrp="1"/>
          </p:cNvSpPr>
          <p:nvPr>
            <p:ph type="body" sz="quarter" idx="11"/>
          </p:nvPr>
        </p:nvSpPr>
        <p:spPr>
          <a:xfrm>
            <a:off x="2819400" y="190500"/>
            <a:ext cx="7543800" cy="1143000"/>
          </a:xfrm>
        </p:spPr>
        <p:txBody>
          <a:bodyPr/>
          <a:lstStyle/>
          <a:p>
            <a:r>
              <a:rPr lang="en-US" sz="3600" dirty="0" smtClean="0"/>
              <a:t>Draft CRP livestock indicators</a:t>
            </a:r>
            <a:endParaRPr lang="en-US" sz="3600" dirty="0"/>
          </a:p>
        </p:txBody>
      </p:sp>
    </p:spTree>
    <p:extLst>
      <p:ext uri="{BB962C8B-B14F-4D97-AF65-F5344CB8AC3E}">
        <p14:creationId xmlns:p14="http://schemas.microsoft.com/office/powerpoint/2010/main" val="1581953299"/>
      </p:ext>
    </p:extLst>
  </p:cSld>
  <p:clrMapOvr>
    <a:masterClrMapping/>
  </p:clrMapOvr>
  <p:transition spd="slow">
    <p:wipe dir="d"/>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823357298"/>
              </p:ext>
            </p:extLst>
          </p:nvPr>
        </p:nvGraphicFramePr>
        <p:xfrm>
          <a:off x="1954060" y="855788"/>
          <a:ext cx="9181578" cy="5462951"/>
        </p:xfrm>
        <a:graphic>
          <a:graphicData uri="http://schemas.openxmlformats.org/drawingml/2006/table">
            <a:tbl>
              <a:tblPr firstRow="1">
                <a:tableStyleId>{5C22544A-7EE6-4342-B048-85BDC9FD1C3A}</a:tableStyleId>
              </a:tblPr>
              <a:tblGrid>
                <a:gridCol w="4006512">
                  <a:extLst>
                    <a:ext uri="{9D8B030D-6E8A-4147-A177-3AD203B41FA5}">
                      <a16:colId xmlns="" xmlns:a16="http://schemas.microsoft.com/office/drawing/2014/main" val="20000"/>
                    </a:ext>
                  </a:extLst>
                </a:gridCol>
                <a:gridCol w="3594573">
                  <a:extLst>
                    <a:ext uri="{9D8B030D-6E8A-4147-A177-3AD203B41FA5}">
                      <a16:colId xmlns="" xmlns:a16="http://schemas.microsoft.com/office/drawing/2014/main" val="20001"/>
                    </a:ext>
                  </a:extLst>
                </a:gridCol>
                <a:gridCol w="1580493"/>
              </a:tblGrid>
              <a:tr h="316267">
                <a:tc>
                  <a:txBody>
                    <a:bodyPr/>
                    <a:lstStyle/>
                    <a:p>
                      <a:pPr algn="ctr">
                        <a:lnSpc>
                          <a:spcPct val="100000"/>
                        </a:lnSpc>
                        <a:spcAft>
                          <a:spcPts val="0"/>
                        </a:spcAft>
                      </a:pPr>
                      <a:r>
                        <a:rPr lang="en-US" sz="1600" dirty="0" smtClean="0">
                          <a:effectLst/>
                        </a:rPr>
                        <a:t>IDO</a:t>
                      </a:r>
                      <a:endParaRPr lang="en-US" sz="1600" b="1" dirty="0">
                        <a:effectLst/>
                        <a:latin typeface="Calibri" charset="0"/>
                        <a:ea typeface="Calibri" charset="0"/>
                        <a:cs typeface="Times New Roman" charset="0"/>
                      </a:endParaRPr>
                    </a:p>
                  </a:txBody>
                  <a:tcPr marL="41310" marR="41310" marT="0" marB="0"/>
                </a:tc>
                <a:tc>
                  <a:txBody>
                    <a:bodyPr/>
                    <a:lstStyle/>
                    <a:p>
                      <a:pPr algn="ctr">
                        <a:lnSpc>
                          <a:spcPct val="100000"/>
                        </a:lnSpc>
                        <a:spcAft>
                          <a:spcPts val="0"/>
                        </a:spcAft>
                      </a:pPr>
                      <a:r>
                        <a:rPr lang="en-US" sz="1600" dirty="0">
                          <a:effectLst/>
                        </a:rPr>
                        <a:t>INDICATORS</a:t>
                      </a:r>
                      <a:endParaRPr lang="en-US" sz="1600" b="1" dirty="0">
                        <a:effectLst/>
                        <a:latin typeface="Calibri" charset="0"/>
                        <a:ea typeface="Calibri" charset="0"/>
                        <a:cs typeface="Times New Roman" charset="0"/>
                      </a:endParaRPr>
                    </a:p>
                  </a:txBody>
                  <a:tcPr marL="41310" marR="41310" marT="0" marB="0"/>
                </a:tc>
                <a:tc>
                  <a:txBody>
                    <a:bodyPr/>
                    <a:lstStyle/>
                    <a:p>
                      <a:pPr algn="ctr">
                        <a:lnSpc>
                          <a:spcPct val="100000"/>
                        </a:lnSpc>
                        <a:spcAft>
                          <a:spcPts val="0"/>
                        </a:spcAft>
                      </a:pPr>
                      <a:r>
                        <a:rPr lang="en-US" sz="1600" dirty="0" smtClean="0">
                          <a:effectLst/>
                        </a:rPr>
                        <a:t>APPROACH</a:t>
                      </a:r>
                      <a:endParaRPr lang="en-US" sz="1600" b="1" dirty="0">
                        <a:effectLst/>
                        <a:latin typeface="Calibri" charset="0"/>
                        <a:ea typeface="Calibri" charset="0"/>
                        <a:cs typeface="Times New Roman" charset="0"/>
                      </a:endParaRPr>
                    </a:p>
                  </a:txBody>
                  <a:tcPr marL="41310" marR="41310" marT="0" marB="0"/>
                </a:tc>
                <a:extLst>
                  <a:ext uri="{0D108BD9-81ED-4DB2-BD59-A6C34878D82A}">
                    <a16:rowId xmlns="" xmlns:a16="http://schemas.microsoft.com/office/drawing/2014/main" val="10000"/>
                  </a:ext>
                </a:extLst>
              </a:tr>
              <a:tr h="767473">
                <a:tc>
                  <a:txBody>
                    <a:bodyPr/>
                    <a:lstStyle/>
                    <a:p>
                      <a:pPr algn="l">
                        <a:lnSpc>
                          <a:spcPct val="100000"/>
                        </a:lnSpc>
                        <a:spcAft>
                          <a:spcPts val="0"/>
                        </a:spcAft>
                      </a:pPr>
                      <a:r>
                        <a:rPr lang="en-US" sz="1600" dirty="0" smtClean="0">
                          <a:effectLst/>
                          <a:latin typeface="Calibri" charset="0"/>
                          <a:ea typeface="Calibri" charset="0"/>
                          <a:cs typeface="Times New Roman" charset="0"/>
                        </a:rPr>
                        <a:t>Enhanced benefits from ecosystem goods and services</a:t>
                      </a:r>
                      <a:endParaRPr lang="en-US" sz="1600" dirty="0">
                        <a:effectLst/>
                        <a:latin typeface="Calibri" charset="0"/>
                        <a:ea typeface="Calibri" charset="0"/>
                        <a:cs typeface="Times New Roman" charset="0"/>
                      </a:endParaRPr>
                    </a:p>
                  </a:txBody>
                  <a:tcPr marL="41310" marR="41310" marT="0" marB="0"/>
                </a:tc>
                <a:tc>
                  <a:txBody>
                    <a:bodyPr/>
                    <a:lstStyle/>
                    <a:p>
                      <a:pPr algn="l"/>
                      <a:r>
                        <a:rPr lang="en-US" sz="1600" dirty="0" smtClean="0"/>
                        <a:t>Ha</a:t>
                      </a:r>
                      <a:r>
                        <a:rPr lang="en-US" sz="1600" baseline="0" dirty="0" smtClean="0"/>
                        <a:t> la</a:t>
                      </a:r>
                      <a:r>
                        <a:rPr lang="en-US" sz="1600" dirty="0" smtClean="0"/>
                        <a:t>nd</a:t>
                      </a:r>
                      <a:r>
                        <a:rPr lang="en-US" sz="1600" baseline="0" dirty="0" smtClean="0"/>
                        <a:t> with soil/water protection</a:t>
                      </a:r>
                      <a:endParaRPr lang="en-US" sz="1600" dirty="0"/>
                    </a:p>
                  </a:txBody>
                  <a:tcPr marL="41310" marR="41310" marT="0" marB="0"/>
                </a:tc>
                <a:tc>
                  <a:txBody>
                    <a:bodyPr/>
                    <a:lstStyle/>
                    <a:p>
                      <a:pPr algn="l"/>
                      <a:r>
                        <a:rPr lang="en-US" sz="1600" dirty="0" smtClean="0"/>
                        <a:t>Remote sensing</a:t>
                      </a:r>
                      <a:endParaRPr lang="en-US" sz="1600" dirty="0"/>
                    </a:p>
                  </a:txBody>
                  <a:tcPr marL="41310" marR="41310" marT="0" marB="0"/>
                </a:tc>
              </a:tr>
              <a:tr h="767473">
                <a:tc>
                  <a:txBody>
                    <a:bodyPr/>
                    <a:lstStyle/>
                    <a:p>
                      <a:pPr algn="l">
                        <a:lnSpc>
                          <a:spcPct val="100000"/>
                        </a:lnSpc>
                        <a:spcAft>
                          <a:spcPts val="0"/>
                        </a:spcAft>
                      </a:pPr>
                      <a:r>
                        <a:rPr lang="en-US" sz="1600" dirty="0" smtClean="0">
                          <a:effectLst/>
                          <a:latin typeface="Calibri" charset="0"/>
                          <a:ea typeface="Calibri" charset="0"/>
                          <a:cs typeface="Times New Roman" charset="0"/>
                        </a:rPr>
                        <a:t>More</a:t>
                      </a:r>
                      <a:r>
                        <a:rPr lang="en-US" sz="1600" baseline="0" dirty="0" smtClean="0">
                          <a:effectLst/>
                          <a:latin typeface="Calibri" charset="0"/>
                          <a:ea typeface="Calibri" charset="0"/>
                          <a:cs typeface="Times New Roman" charset="0"/>
                        </a:rPr>
                        <a:t> sustainably managed agro-ecosystems</a:t>
                      </a:r>
                      <a:endParaRPr lang="en-US" sz="1600" dirty="0">
                        <a:effectLst/>
                        <a:latin typeface="Calibri" charset="0"/>
                        <a:ea typeface="Calibri" charset="0"/>
                        <a:cs typeface="Times New Roman" charset="0"/>
                      </a:endParaRPr>
                    </a:p>
                  </a:txBody>
                  <a:tcPr marL="41310" marR="41310" marT="0" marB="0"/>
                </a:tc>
                <a:tc>
                  <a:txBody>
                    <a:bodyPr/>
                    <a:lstStyle/>
                    <a:p>
                      <a:pPr algn="l"/>
                      <a:r>
                        <a:rPr lang="en-US" sz="1600" dirty="0" smtClean="0"/>
                        <a:t>Net</a:t>
                      </a:r>
                      <a:r>
                        <a:rPr lang="en-US" sz="1600" baseline="0" dirty="0" smtClean="0"/>
                        <a:t> GHG emissions</a:t>
                      </a:r>
                      <a:endParaRPr lang="en-US" sz="1600" dirty="0"/>
                    </a:p>
                  </a:txBody>
                  <a:tcPr marL="41310" marR="41310" marT="0" marB="0"/>
                </a:tc>
                <a:tc>
                  <a:txBody>
                    <a:bodyPr/>
                    <a:lstStyle/>
                    <a:p>
                      <a:pPr algn="l"/>
                      <a:r>
                        <a:rPr lang="en-US" sz="1600" dirty="0" smtClean="0"/>
                        <a:t>Remote sensing</a:t>
                      </a:r>
                      <a:endParaRPr lang="en-US" sz="1600" dirty="0"/>
                    </a:p>
                  </a:txBody>
                  <a:tcPr marL="41310" marR="41310" marT="0" marB="0"/>
                </a:tc>
              </a:tr>
              <a:tr h="823129">
                <a:tc>
                  <a:txBody>
                    <a:bodyPr/>
                    <a:lstStyle/>
                    <a:p>
                      <a:pPr algn="l">
                        <a:lnSpc>
                          <a:spcPct val="100000"/>
                        </a:lnSpc>
                        <a:spcAft>
                          <a:spcPts val="0"/>
                        </a:spcAft>
                      </a:pPr>
                      <a:r>
                        <a:rPr lang="en-US" sz="1600" dirty="0" smtClean="0">
                          <a:effectLst/>
                          <a:latin typeface="Calibri" charset="0"/>
                          <a:ea typeface="Calibri" charset="0"/>
                          <a:cs typeface="Times New Roman" charset="0"/>
                        </a:rPr>
                        <a:t>Mitigation and adaptation achieved</a:t>
                      </a:r>
                      <a:endParaRPr lang="en-US" sz="1600" dirty="0">
                        <a:effectLst/>
                        <a:latin typeface="Calibri" charset="0"/>
                        <a:ea typeface="Calibri" charset="0"/>
                        <a:cs typeface="Times New Roman" charset="0"/>
                      </a:endParaRPr>
                    </a:p>
                  </a:txBody>
                  <a:tcPr marL="41310" marR="41310" marT="0" marB="0"/>
                </a:tc>
                <a:tc>
                  <a:txBody>
                    <a:bodyPr/>
                    <a:lstStyle/>
                    <a:p>
                      <a:pPr algn="l">
                        <a:lnSpc>
                          <a:spcPct val="100000"/>
                        </a:lnSpc>
                        <a:spcAft>
                          <a:spcPts val="0"/>
                        </a:spcAft>
                      </a:pPr>
                      <a:r>
                        <a:rPr lang="en-US" sz="1600" u="none" dirty="0" smtClean="0">
                          <a:effectLst/>
                        </a:rPr>
                        <a:t># ruminant livestock; ha land</a:t>
                      </a:r>
                      <a:r>
                        <a:rPr lang="en-US" sz="1600" u="none" baseline="0" dirty="0" smtClean="0">
                          <a:effectLst/>
                        </a:rPr>
                        <a:t> under environmentally friendly technologies; </a:t>
                      </a:r>
                    </a:p>
                    <a:p>
                      <a:pPr algn="l">
                        <a:lnSpc>
                          <a:spcPct val="100000"/>
                        </a:lnSpc>
                        <a:spcAft>
                          <a:spcPts val="0"/>
                        </a:spcAft>
                      </a:pPr>
                      <a:r>
                        <a:rPr lang="en-US" sz="1600" u="none" baseline="0" dirty="0" smtClean="0">
                          <a:effectLst/>
                        </a:rPr>
                        <a:t># improved breeds</a:t>
                      </a:r>
                      <a:endParaRPr lang="en-US" sz="1600" u="none" dirty="0">
                        <a:effectLst/>
                      </a:endParaRPr>
                    </a:p>
                  </a:txBody>
                  <a:tcPr marL="41310" marR="41310" marT="0" marB="0"/>
                </a:tc>
                <a:tc>
                  <a:txBody>
                    <a:bodyPr/>
                    <a:lstStyle/>
                    <a:p>
                      <a:pPr algn="l">
                        <a:lnSpc>
                          <a:spcPct val="100000"/>
                        </a:lnSpc>
                        <a:spcAft>
                          <a:spcPts val="0"/>
                        </a:spcAft>
                      </a:pPr>
                      <a:r>
                        <a:rPr lang="en-US" sz="1600" dirty="0" smtClean="0">
                          <a:effectLst/>
                        </a:rPr>
                        <a:t>Secondary data; community surveys</a:t>
                      </a:r>
                      <a:endParaRPr lang="en-US" sz="1600" dirty="0">
                        <a:effectLst/>
                      </a:endParaRPr>
                    </a:p>
                  </a:txBody>
                  <a:tcPr marL="41310" marR="41310" marT="0" marB="0"/>
                </a:tc>
                <a:extLst>
                  <a:ext uri="{0D108BD9-81ED-4DB2-BD59-A6C34878D82A}">
                    <a16:rowId xmlns="" xmlns:a16="http://schemas.microsoft.com/office/drawing/2014/main" val="10001"/>
                  </a:ext>
                </a:extLst>
              </a:tr>
              <a:tr h="823129">
                <a:tc>
                  <a:txBody>
                    <a:bodyPr/>
                    <a:lstStyle/>
                    <a:p>
                      <a:pPr algn="l">
                        <a:lnSpc>
                          <a:spcPct val="100000"/>
                        </a:lnSpc>
                        <a:spcAft>
                          <a:spcPts val="0"/>
                        </a:spcAft>
                      </a:pPr>
                      <a:r>
                        <a:rPr lang="en-US" sz="1600" dirty="0" smtClean="0">
                          <a:effectLst/>
                          <a:latin typeface="Calibri" charset="0"/>
                          <a:ea typeface="Calibri" charset="0"/>
                          <a:cs typeface="Times New Roman" charset="0"/>
                        </a:rPr>
                        <a:t>Equity and</a:t>
                      </a:r>
                      <a:r>
                        <a:rPr lang="en-US" sz="1600" baseline="0" dirty="0" smtClean="0">
                          <a:effectLst/>
                          <a:latin typeface="Calibri" charset="0"/>
                          <a:ea typeface="Calibri" charset="0"/>
                          <a:cs typeface="Times New Roman" charset="0"/>
                        </a:rPr>
                        <a:t> inclusion achieved</a:t>
                      </a:r>
                      <a:endParaRPr lang="en-US" sz="1600" dirty="0">
                        <a:effectLst/>
                        <a:latin typeface="Calibri" charset="0"/>
                        <a:ea typeface="Calibri" charset="0"/>
                        <a:cs typeface="Times New Roman" charset="0"/>
                      </a:endParaRPr>
                    </a:p>
                  </a:txBody>
                  <a:tcPr marL="41310" marR="41310" marT="0" marB="0"/>
                </a:tc>
                <a:tc>
                  <a:txBody>
                    <a:bodyPr/>
                    <a:lstStyle/>
                    <a:p>
                      <a:pPr algn="l">
                        <a:lnSpc>
                          <a:spcPct val="100000"/>
                        </a:lnSpc>
                        <a:spcAft>
                          <a:spcPts val="0"/>
                        </a:spcAft>
                      </a:pPr>
                      <a:r>
                        <a:rPr lang="en-US" sz="1600" u="none" dirty="0" smtClean="0">
                          <a:effectLst/>
                          <a:latin typeface="Calibri" charset="0"/>
                          <a:ea typeface="Calibri" charset="0"/>
                          <a:cs typeface="Times New Roman" charset="0"/>
                        </a:rPr>
                        <a:t>%</a:t>
                      </a:r>
                      <a:r>
                        <a:rPr lang="en-US" sz="1600" u="none" baseline="0" dirty="0" smtClean="0">
                          <a:effectLst/>
                          <a:latin typeface="Calibri" charset="0"/>
                          <a:ea typeface="Calibri" charset="0"/>
                          <a:cs typeface="Times New Roman" charset="0"/>
                        </a:rPr>
                        <a:t> a</a:t>
                      </a:r>
                      <a:r>
                        <a:rPr lang="en-US" sz="1600" u="none" dirty="0" smtClean="0">
                          <a:effectLst/>
                          <a:latin typeface="Calibri" charset="0"/>
                          <a:ea typeface="Calibri" charset="0"/>
                          <a:cs typeface="Times New Roman" charset="0"/>
                        </a:rPr>
                        <a:t>ssets/resources owned/controlled by women; </a:t>
                      </a:r>
                      <a:r>
                        <a:rPr lang="en-US" sz="1600" u="none" dirty="0" err="1" smtClean="0">
                          <a:effectLst/>
                          <a:latin typeface="Calibri" charset="0"/>
                          <a:ea typeface="Calibri" charset="0"/>
                          <a:cs typeface="Times New Roman" charset="0"/>
                        </a:rPr>
                        <a:t>labour</a:t>
                      </a:r>
                      <a:r>
                        <a:rPr lang="en-US" sz="1600" u="none" dirty="0" smtClean="0">
                          <a:effectLst/>
                          <a:latin typeface="Calibri" charset="0"/>
                          <a:ea typeface="Calibri" charset="0"/>
                          <a:cs typeface="Times New Roman" charset="0"/>
                        </a:rPr>
                        <a:t>/energy</a:t>
                      </a:r>
                      <a:r>
                        <a:rPr lang="en-US" sz="1600" u="none" baseline="0" dirty="0" smtClean="0">
                          <a:effectLst/>
                          <a:latin typeface="Calibri" charset="0"/>
                          <a:ea typeface="Calibri" charset="0"/>
                          <a:cs typeface="Times New Roman" charset="0"/>
                        </a:rPr>
                        <a:t> expenditure; % people with secure land/property rights</a:t>
                      </a:r>
                      <a:endParaRPr lang="en-US" sz="1600" u="none" dirty="0">
                        <a:effectLst/>
                        <a:latin typeface="Calibri" charset="0"/>
                        <a:ea typeface="Calibri" charset="0"/>
                        <a:cs typeface="Times New Roman" charset="0"/>
                      </a:endParaRPr>
                    </a:p>
                  </a:txBody>
                  <a:tcPr marL="41310" marR="41310" marT="0" marB="0"/>
                </a:tc>
                <a:tc>
                  <a:txBody>
                    <a:bodyPr/>
                    <a:lstStyle/>
                    <a:p>
                      <a:pPr algn="l">
                        <a:lnSpc>
                          <a:spcPct val="100000"/>
                        </a:lnSpc>
                        <a:spcAft>
                          <a:spcPts val="0"/>
                        </a:spcAft>
                      </a:pPr>
                      <a:r>
                        <a:rPr lang="en-US" sz="1600" dirty="0" smtClean="0">
                          <a:effectLst/>
                          <a:latin typeface="Calibri" charset="0"/>
                          <a:ea typeface="Calibri" charset="0"/>
                          <a:cs typeface="Times New Roman" charset="0"/>
                        </a:rPr>
                        <a:t>Secondary data</a:t>
                      </a:r>
                      <a:endParaRPr lang="en-US" sz="1600" dirty="0">
                        <a:effectLst/>
                        <a:latin typeface="Calibri" charset="0"/>
                        <a:ea typeface="Calibri" charset="0"/>
                        <a:cs typeface="Times New Roman" charset="0"/>
                      </a:endParaRPr>
                    </a:p>
                  </a:txBody>
                  <a:tcPr marL="41310" marR="41310" marT="0" marB="0"/>
                </a:tc>
                <a:extLst>
                  <a:ext uri="{0D108BD9-81ED-4DB2-BD59-A6C34878D82A}">
                    <a16:rowId xmlns="" xmlns:a16="http://schemas.microsoft.com/office/drawing/2014/main" val="10002"/>
                  </a:ext>
                </a:extLst>
              </a:tr>
              <a:tr h="593070">
                <a:tc>
                  <a:txBody>
                    <a:bodyPr/>
                    <a:lstStyle/>
                    <a:p>
                      <a:pPr algn="l">
                        <a:lnSpc>
                          <a:spcPct val="100000"/>
                        </a:lnSpc>
                        <a:spcAft>
                          <a:spcPts val="0"/>
                        </a:spcAft>
                      </a:pPr>
                      <a:r>
                        <a:rPr lang="en-US" sz="1600" dirty="0" smtClean="0">
                          <a:effectLst/>
                          <a:latin typeface="Calibri" charset="0"/>
                          <a:ea typeface="Calibri" charset="0"/>
                          <a:cs typeface="Times New Roman" charset="0"/>
                        </a:rPr>
                        <a:t>Enabling</a:t>
                      </a:r>
                      <a:r>
                        <a:rPr lang="en-US" sz="1600" baseline="0" dirty="0" smtClean="0">
                          <a:effectLst/>
                          <a:latin typeface="Calibri" charset="0"/>
                          <a:ea typeface="Calibri" charset="0"/>
                          <a:cs typeface="Times New Roman" charset="0"/>
                        </a:rPr>
                        <a:t> environment improved</a:t>
                      </a:r>
                      <a:endParaRPr lang="en-US" sz="1600" dirty="0">
                        <a:effectLst/>
                        <a:latin typeface="Calibri" charset="0"/>
                        <a:ea typeface="Calibri" charset="0"/>
                        <a:cs typeface="Times New Roman" charset="0"/>
                      </a:endParaRPr>
                    </a:p>
                  </a:txBody>
                  <a:tcPr marL="41310" marR="41310" marT="0" marB="0"/>
                </a:tc>
                <a:tc>
                  <a:txBody>
                    <a:bodyPr/>
                    <a:lstStyle/>
                    <a:p>
                      <a:pPr algn="l"/>
                      <a:r>
                        <a:rPr lang="en-US" sz="1600" dirty="0" smtClean="0"/>
                        <a:t>Policy/legislative</a:t>
                      </a:r>
                      <a:r>
                        <a:rPr lang="en-US" sz="1600" baseline="0" dirty="0" smtClean="0"/>
                        <a:t> environment</a:t>
                      </a:r>
                      <a:endParaRPr lang="en-US" sz="1600" dirty="0"/>
                    </a:p>
                  </a:txBody>
                  <a:tcPr marL="41310" marR="41310" marT="0" marB="0"/>
                </a:tc>
                <a:tc>
                  <a:txBody>
                    <a:bodyPr/>
                    <a:lstStyle/>
                    <a:p>
                      <a:pPr algn="l"/>
                      <a:r>
                        <a:rPr lang="en-US" sz="1600" dirty="0" smtClean="0"/>
                        <a:t>Secondary data; KAP surveys</a:t>
                      </a:r>
                      <a:endParaRPr lang="en-US" sz="1600" dirty="0"/>
                    </a:p>
                  </a:txBody>
                  <a:tcPr marL="41310" marR="41310" marT="0" marB="0"/>
                </a:tc>
              </a:tr>
              <a:tr h="686205">
                <a:tc>
                  <a:txBody>
                    <a:bodyPr/>
                    <a:lstStyle/>
                    <a:p>
                      <a:pPr algn="l">
                        <a:lnSpc>
                          <a:spcPct val="100000"/>
                        </a:lnSpc>
                        <a:spcAft>
                          <a:spcPts val="0"/>
                        </a:spcAft>
                      </a:pPr>
                      <a:r>
                        <a:rPr lang="en-US" sz="1600" dirty="0" smtClean="0">
                          <a:effectLst/>
                          <a:latin typeface="Calibri" charset="0"/>
                          <a:ea typeface="Calibri" charset="0"/>
                          <a:cs typeface="Times New Roman" charset="0"/>
                        </a:rPr>
                        <a:t>National partners and beneficiaries enabled</a:t>
                      </a:r>
                      <a:endParaRPr lang="en-US" sz="1600" dirty="0">
                        <a:effectLst/>
                        <a:latin typeface="Calibri" charset="0"/>
                        <a:ea typeface="Calibri" charset="0"/>
                        <a:cs typeface="Times New Roman" charset="0"/>
                      </a:endParaRPr>
                    </a:p>
                  </a:txBody>
                  <a:tcPr marL="41310" marR="41310" marT="0" marB="0"/>
                </a:tc>
                <a:tc>
                  <a:txBody>
                    <a:bodyPr/>
                    <a:lstStyle/>
                    <a:p>
                      <a:pPr algn="l"/>
                      <a:r>
                        <a:rPr lang="en-US" sz="1600" dirty="0" smtClean="0"/>
                        <a:t>Policy/legislative</a:t>
                      </a:r>
                      <a:r>
                        <a:rPr lang="en-US" sz="1600" baseline="0" dirty="0" smtClean="0"/>
                        <a:t> environment</a:t>
                      </a:r>
                      <a:endParaRPr lang="en-US" sz="1600" dirty="0"/>
                    </a:p>
                  </a:txBody>
                  <a:tcPr marL="41310" marR="41310" marT="0" marB="0"/>
                </a:tc>
                <a:tc>
                  <a:txBody>
                    <a:bodyPr/>
                    <a:lstStyle/>
                    <a:p>
                      <a:pPr algn="l"/>
                      <a:r>
                        <a:rPr lang="en-US" sz="1600" dirty="0" smtClean="0"/>
                        <a:t>Secondary data</a:t>
                      </a:r>
                      <a:endParaRPr lang="en-US" sz="1600" dirty="0"/>
                    </a:p>
                  </a:txBody>
                  <a:tcPr marL="41310" marR="41310" marT="0" marB="0"/>
                </a:tc>
              </a:tr>
              <a:tr h="686205">
                <a:tc>
                  <a:txBody>
                    <a:bodyPr/>
                    <a:lstStyle/>
                    <a:p>
                      <a:pPr algn="l">
                        <a:lnSpc>
                          <a:spcPct val="100000"/>
                        </a:lnSpc>
                        <a:spcAft>
                          <a:spcPts val="0"/>
                        </a:spcAft>
                      </a:pPr>
                      <a:r>
                        <a:rPr lang="en-US" sz="1600" dirty="0" smtClean="0">
                          <a:effectLst/>
                          <a:latin typeface="Calibri" charset="0"/>
                          <a:ea typeface="Calibri" charset="0"/>
                          <a:cs typeface="Times New Roman" charset="0"/>
                        </a:rPr>
                        <a:t>Increased resilience of the poor to climate change and other shocks</a:t>
                      </a:r>
                      <a:endParaRPr lang="en-US" sz="1600" dirty="0">
                        <a:effectLst/>
                        <a:latin typeface="Calibri" charset="0"/>
                        <a:ea typeface="Calibri" charset="0"/>
                        <a:cs typeface="Times New Roman" charset="0"/>
                      </a:endParaRPr>
                    </a:p>
                  </a:txBody>
                  <a:tcPr marL="41310" marR="41310" marT="0" marB="0"/>
                </a:tc>
                <a:tc>
                  <a:txBody>
                    <a:bodyPr/>
                    <a:lstStyle/>
                    <a:p>
                      <a:pPr algn="l"/>
                      <a:r>
                        <a:rPr lang="en-US" sz="1600" dirty="0" smtClean="0"/>
                        <a:t>Income</a:t>
                      </a:r>
                      <a:endParaRPr lang="en-US" sz="1600" dirty="0"/>
                    </a:p>
                  </a:txBody>
                  <a:tcPr marL="41310" marR="41310" marT="0" marB="0"/>
                </a:tc>
                <a:tc>
                  <a:txBody>
                    <a:bodyPr/>
                    <a:lstStyle/>
                    <a:p>
                      <a:pPr algn="l"/>
                      <a:r>
                        <a:rPr lang="en-US" sz="1600" dirty="0" smtClean="0"/>
                        <a:t>Secondary data</a:t>
                      </a:r>
                      <a:endParaRPr lang="en-US" sz="1600" dirty="0"/>
                    </a:p>
                  </a:txBody>
                  <a:tcPr marL="41310" marR="41310" marT="0" marB="0"/>
                </a:tc>
              </a:tr>
            </a:tbl>
          </a:graphicData>
        </a:graphic>
      </p:graphicFrame>
    </p:spTree>
    <p:extLst>
      <p:ext uri="{BB962C8B-B14F-4D97-AF65-F5344CB8AC3E}">
        <p14:creationId xmlns:p14="http://schemas.microsoft.com/office/powerpoint/2010/main" val="404566023"/>
      </p:ext>
    </p:extLst>
  </p:cSld>
  <p:clrMapOvr>
    <a:masterClrMapping/>
  </p:clrMapOvr>
  <p:transition spd="slow">
    <p:wipe dir="d"/>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1"/>
          </p:nvPr>
        </p:nvSpPr>
        <p:spPr>
          <a:xfrm>
            <a:off x="2467708" y="241379"/>
            <a:ext cx="7543800" cy="606669"/>
          </a:xfrm>
        </p:spPr>
        <p:txBody>
          <a:bodyPr/>
          <a:lstStyle/>
          <a:p>
            <a:r>
              <a:rPr lang="en-US" sz="3600" dirty="0"/>
              <a:t>CRP Livestock M&amp;E Plans</a:t>
            </a:r>
          </a:p>
        </p:txBody>
      </p:sp>
      <p:sp>
        <p:nvSpPr>
          <p:cNvPr id="6" name="Text Placeholder 5"/>
          <p:cNvSpPr>
            <a:spLocks noGrp="1"/>
          </p:cNvSpPr>
          <p:nvPr>
            <p:ph type="body" sz="quarter" idx="12"/>
          </p:nvPr>
        </p:nvSpPr>
        <p:spPr>
          <a:xfrm>
            <a:off x="1569086" y="1059091"/>
            <a:ext cx="9917281" cy="5158154"/>
          </a:xfrm>
        </p:spPr>
        <p:txBody>
          <a:bodyPr>
            <a:normAutofit fontScale="92500" lnSpcReduction="20000"/>
          </a:bodyPr>
          <a:lstStyle/>
          <a:p>
            <a:pPr>
              <a:lnSpc>
                <a:spcPct val="120000"/>
              </a:lnSpc>
              <a:spcBef>
                <a:spcPts val="0"/>
              </a:spcBef>
              <a:spcAft>
                <a:spcPts val="0"/>
              </a:spcAft>
            </a:pPr>
            <a:r>
              <a:rPr lang="en-GB" sz="2600" dirty="0"/>
              <a:t>Review/update CRP Monitoring, Evaluation, Learning and Impact Assessment (MELIA) framework</a:t>
            </a:r>
          </a:p>
          <a:p>
            <a:pPr>
              <a:lnSpc>
                <a:spcPct val="120000"/>
              </a:lnSpc>
              <a:spcBef>
                <a:spcPts val="0"/>
              </a:spcBef>
              <a:spcAft>
                <a:spcPts val="0"/>
              </a:spcAft>
            </a:pPr>
            <a:r>
              <a:rPr lang="en-GB" sz="2600" dirty="0"/>
              <a:t>Review Flagship product lines and fit with </a:t>
            </a:r>
            <a:r>
              <a:rPr lang="en-GB" sz="2600" dirty="0" err="1"/>
              <a:t>ToCs</a:t>
            </a:r>
            <a:r>
              <a:rPr lang="en-GB" sz="2600" dirty="0"/>
              <a:t> (change pathway monitoring)</a:t>
            </a:r>
          </a:p>
          <a:p>
            <a:pPr>
              <a:lnSpc>
                <a:spcPct val="120000"/>
              </a:lnSpc>
              <a:spcBef>
                <a:spcPts val="0"/>
              </a:spcBef>
              <a:spcAft>
                <a:spcPts val="0"/>
              </a:spcAft>
            </a:pPr>
            <a:r>
              <a:rPr lang="en-GB" sz="2600" dirty="0"/>
              <a:t>Develop strategy &amp; framework for M&amp;E in priority country programs</a:t>
            </a:r>
          </a:p>
          <a:p>
            <a:pPr>
              <a:lnSpc>
                <a:spcPct val="120000"/>
              </a:lnSpc>
              <a:spcBef>
                <a:spcPts val="0"/>
              </a:spcBef>
              <a:spcAft>
                <a:spcPts val="0"/>
              </a:spcAft>
            </a:pPr>
            <a:r>
              <a:rPr lang="en-GB" sz="2600" dirty="0"/>
              <a:t>Workshop with Country Coordinators to discuss M&amp;E plans, tools and indicators</a:t>
            </a:r>
          </a:p>
          <a:p>
            <a:pPr>
              <a:lnSpc>
                <a:spcPct val="120000"/>
              </a:lnSpc>
              <a:spcBef>
                <a:spcPts val="0"/>
              </a:spcBef>
              <a:spcAft>
                <a:spcPts val="0"/>
              </a:spcAft>
            </a:pPr>
            <a:r>
              <a:rPr lang="en-GB" sz="2600" dirty="0"/>
              <a:t>Support roll-out of CGIAR common indicators</a:t>
            </a:r>
          </a:p>
          <a:p>
            <a:pPr>
              <a:lnSpc>
                <a:spcPct val="120000"/>
              </a:lnSpc>
              <a:spcBef>
                <a:spcPts val="0"/>
              </a:spcBef>
              <a:spcAft>
                <a:spcPts val="0"/>
              </a:spcAft>
            </a:pPr>
            <a:r>
              <a:rPr lang="en-GB" sz="2600" dirty="0"/>
              <a:t>Develop and agree reporting requirements and formats</a:t>
            </a:r>
          </a:p>
          <a:p>
            <a:pPr>
              <a:lnSpc>
                <a:spcPct val="120000"/>
              </a:lnSpc>
              <a:spcBef>
                <a:spcPts val="0"/>
              </a:spcBef>
              <a:spcAft>
                <a:spcPts val="0"/>
              </a:spcAft>
            </a:pPr>
            <a:r>
              <a:rPr lang="en-GB" sz="2600" dirty="0"/>
              <a:t>Assist Flagships with entering/reviewing POWB data in MARLO</a:t>
            </a:r>
          </a:p>
          <a:p>
            <a:pPr>
              <a:lnSpc>
                <a:spcPct val="120000"/>
              </a:lnSpc>
              <a:spcBef>
                <a:spcPts val="0"/>
              </a:spcBef>
              <a:spcAft>
                <a:spcPts val="0"/>
              </a:spcAft>
            </a:pPr>
            <a:r>
              <a:rPr lang="en-GB" sz="2600" dirty="0"/>
              <a:t>Revise CRP Livestock Partnership Strategy</a:t>
            </a:r>
          </a:p>
          <a:p>
            <a:pPr>
              <a:lnSpc>
                <a:spcPct val="120000"/>
              </a:lnSpc>
              <a:spcBef>
                <a:spcPts val="0"/>
              </a:spcBef>
              <a:spcAft>
                <a:spcPts val="0"/>
              </a:spcAft>
            </a:pPr>
            <a:r>
              <a:rPr lang="en-GB" sz="2600" dirty="0"/>
              <a:t>Backstop country teams to conduct partner/stakeholder landscaping and improve partnering practice</a:t>
            </a:r>
          </a:p>
          <a:p>
            <a:pPr>
              <a:lnSpc>
                <a:spcPct val="120000"/>
              </a:lnSpc>
              <a:spcBef>
                <a:spcPts val="0"/>
              </a:spcBef>
              <a:spcAft>
                <a:spcPts val="0"/>
              </a:spcAft>
            </a:pPr>
            <a:endParaRPr lang="en-GB" sz="2200" dirty="0"/>
          </a:p>
          <a:p>
            <a:pPr>
              <a:lnSpc>
                <a:spcPct val="120000"/>
              </a:lnSpc>
              <a:spcBef>
                <a:spcPts val="0"/>
              </a:spcBef>
              <a:spcAft>
                <a:spcPts val="0"/>
              </a:spcAft>
            </a:pPr>
            <a:endParaRPr lang="en-GB" sz="2200" dirty="0"/>
          </a:p>
          <a:p>
            <a:pPr>
              <a:lnSpc>
                <a:spcPct val="120000"/>
              </a:lnSpc>
              <a:spcBef>
                <a:spcPts val="0"/>
              </a:spcBef>
              <a:spcAft>
                <a:spcPts val="0"/>
              </a:spcAft>
            </a:pPr>
            <a:endParaRPr lang="en-GB" dirty="0"/>
          </a:p>
        </p:txBody>
      </p:sp>
    </p:spTree>
    <p:extLst>
      <p:ext uri="{BB962C8B-B14F-4D97-AF65-F5344CB8AC3E}">
        <p14:creationId xmlns:p14="http://schemas.microsoft.com/office/powerpoint/2010/main" val="1392481283"/>
      </p:ext>
    </p:extLst>
  </p:cSld>
  <p:clrMapOvr>
    <a:masterClrMapping/>
  </p:clrMapOvr>
  <p:transition spd="slow">
    <p:wipe dir="d"/>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333</TotalTime>
  <Words>1892</Words>
  <Application>Microsoft Macintosh PowerPoint</Application>
  <PresentationFormat>Widescreen</PresentationFormat>
  <Paragraphs>222</Paragraphs>
  <Slides>16</Slides>
  <Notes>15</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16</vt:i4>
      </vt:variant>
    </vt:vector>
  </HeadingPairs>
  <TitlesOfParts>
    <vt:vector size="21" baseType="lpstr">
      <vt:lpstr>Arial</vt:lpstr>
      <vt:lpstr>Calibri</vt:lpstr>
      <vt:lpstr>Calibri Light</vt:lpstr>
      <vt:lpstr>Times New Roman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Quality of Research (QoR4D) for Livestock CRP</vt:lpstr>
      <vt:lpstr>Quality of Research (QoR4D) for Livestock CRP</vt:lpstr>
      <vt:lpstr>QoR4D – How we measure it in the Livestock CRP</vt:lpstr>
      <vt:lpstr>QoR4D Elements of MELIA Framework</vt:lpstr>
      <vt:lpstr>QoR4D – Some key focus areas for PMU</vt:lpstr>
      <vt:lpstr>PowerPoint Presentation</vt:lpstr>
      <vt:lpstr>PowerPoint Presentation</vt:lpstr>
    </vt:vector>
  </TitlesOfParts>
  <LinksUpToDate>false</LinksUpToDate>
  <SharedDoc>false</SharedDoc>
  <HyperlinksChanged>false</HyperlinksChanged>
  <AppVersion>15.0040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Quality of Research (QoR4D) for Livestock CRP</dc:title>
  <dc:creator>Poole, Jane (ILRI - ICRAF)</dc:creator>
  <cp:lastModifiedBy>Altshul, Helen (ILRI)</cp:lastModifiedBy>
  <cp:revision>33</cp:revision>
  <dcterms:created xsi:type="dcterms:W3CDTF">2017-12-05T08:17:54Z</dcterms:created>
  <dcterms:modified xsi:type="dcterms:W3CDTF">2017-12-14T08:06:20Z</dcterms:modified>
</cp:coreProperties>
</file>